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822" r:id="rId2"/>
    <p:sldId id="1315" r:id="rId3"/>
    <p:sldId id="1523" r:id="rId4"/>
    <p:sldId id="1520" r:id="rId5"/>
    <p:sldId id="1562" r:id="rId6"/>
    <p:sldId id="1524" r:id="rId7"/>
    <p:sldId id="1568" r:id="rId8"/>
    <p:sldId id="1522" r:id="rId9"/>
    <p:sldId id="1563" r:id="rId10"/>
    <p:sldId id="1569" r:id="rId11"/>
    <p:sldId id="1565" r:id="rId12"/>
    <p:sldId id="1566" r:id="rId13"/>
    <p:sldId id="1564" r:id="rId14"/>
    <p:sldId id="1570" r:id="rId15"/>
    <p:sldId id="1457" r:id="rId16"/>
    <p:sldId id="1507" r:id="rId17"/>
    <p:sldId id="1567" r:id="rId18"/>
    <p:sldId id="1525" r:id="rId19"/>
    <p:sldId id="1554" r:id="rId20"/>
    <p:sldId id="1555" r:id="rId21"/>
    <p:sldId id="1574" r:id="rId22"/>
    <p:sldId id="1573" r:id="rId23"/>
    <p:sldId id="1575" r:id="rId24"/>
    <p:sldId id="1576" r:id="rId25"/>
    <p:sldId id="1577" r:id="rId26"/>
    <p:sldId id="1589" r:id="rId27"/>
    <p:sldId id="1578" r:id="rId28"/>
    <p:sldId id="1579" r:id="rId29"/>
    <p:sldId id="1580" r:id="rId30"/>
    <p:sldId id="1581" r:id="rId31"/>
    <p:sldId id="1582" r:id="rId32"/>
    <p:sldId id="1583" r:id="rId33"/>
    <p:sldId id="1585" r:id="rId34"/>
    <p:sldId id="1584" r:id="rId35"/>
    <p:sldId id="1586" r:id="rId36"/>
    <p:sldId id="1587" r:id="rId37"/>
    <p:sldId id="1605" r:id="rId38"/>
    <p:sldId id="1595" r:id="rId39"/>
    <p:sldId id="1596" r:id="rId40"/>
    <p:sldId id="1597" r:id="rId41"/>
    <p:sldId id="1588" r:id="rId42"/>
    <p:sldId id="1590" r:id="rId43"/>
    <p:sldId id="1591" r:id="rId44"/>
    <p:sldId id="1592" r:id="rId45"/>
    <p:sldId id="1593" r:id="rId46"/>
    <p:sldId id="1594" r:id="rId47"/>
    <p:sldId id="1459" r:id="rId48"/>
    <p:sldId id="1571" r:id="rId49"/>
    <p:sldId id="1572" r:id="rId50"/>
    <p:sldId id="1598" r:id="rId51"/>
    <p:sldId id="1599" r:id="rId52"/>
    <p:sldId id="1601" r:id="rId53"/>
    <p:sldId id="1600" r:id="rId54"/>
    <p:sldId id="1602" r:id="rId55"/>
    <p:sldId id="1606" r:id="rId56"/>
    <p:sldId id="1607" r:id="rId57"/>
    <p:sldId id="1553" r:id="rId58"/>
    <p:sldId id="1603" r:id="rId59"/>
    <p:sldId id="1024" r:id="rId60"/>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CC3300"/>
    <a:srgbClr val="FF3399"/>
    <a:srgbClr val="CC99FF"/>
    <a:srgbClr val="CCCCFF"/>
    <a:srgbClr val="0000FF"/>
    <a:srgbClr val="009900"/>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5" d="100"/>
          <a:sy n="75" d="100"/>
        </p:scale>
        <p:origin x="-1098"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16/10/2019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144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7944"/>
            <a:ext cx="9144000" cy="34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270000" y="0"/>
            <a:ext cx="77978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3200" b="1" smtClean="0">
                <a:solidFill>
                  <a:srgbClr val="FFFF00"/>
                </a:solidFill>
                <a:latin typeface="Arial" panose="020B0604020202020204" pitchFamily="34" charset="0"/>
                <a:cs typeface="Arial" panose="020B0604020202020204" pitchFamily="34" charset="0"/>
              </a:rPr>
              <a:t>LUẬT GIÁO DỤC ĐẠI HỌC (2012, 2018)</a:t>
            </a:r>
            <a:endParaRPr lang="en-US" sz="32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433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90600"/>
            <a:ext cx="9144000" cy="55273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9"/>
            <a:ext cx="9144000" cy="6089902"/>
          </a:xfrm>
          <a:prstGeom prst="rect">
            <a:avLst/>
          </a:prstGeom>
        </p:spPr>
      </p:pic>
    </p:spTree>
    <p:extLst>
      <p:ext uri="{BB962C8B-B14F-4D97-AF65-F5344CB8AC3E}">
        <p14:creationId xmlns:p14="http://schemas.microsoft.com/office/powerpoint/2010/main" val="178419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Luật </a:t>
            </a:r>
            <a:r>
              <a:rPr lang="vi-VN" sz="2000" b="1" kern="0">
                <a:solidFill>
                  <a:srgbClr val="0000FF"/>
                </a:solidFill>
                <a:latin typeface="Arial" charset="0"/>
              </a:rPr>
              <a:t>GDĐH </a:t>
            </a:r>
            <a:r>
              <a:rPr lang="en-US" sz="2000" b="1" kern="0">
                <a:solidFill>
                  <a:srgbClr val="0000FF"/>
                </a:solidFill>
                <a:latin typeface="Arial" charset="0"/>
              </a:rPr>
              <a:t>năm </a:t>
            </a:r>
            <a:r>
              <a:rPr lang="en-GB" sz="2000" b="1" kern="0">
                <a:solidFill>
                  <a:srgbClr val="0000FF"/>
                </a:solidFill>
                <a:latin typeface="Arial" charset="0"/>
              </a:rPr>
              <a:t>2012</a:t>
            </a:r>
            <a:r>
              <a:rPr lang="vi-VN" sz="2000" b="1" kern="0">
                <a:solidFill>
                  <a:srgbClr val="0000FF"/>
                </a:solidFill>
                <a:latin typeface="Arial" charset="0"/>
              </a:rPr>
              <a:t> chưa quy định rõ về quyền tự chủ </a:t>
            </a:r>
            <a:r>
              <a:rPr lang="en-US" sz="2000" b="1" kern="0">
                <a:solidFill>
                  <a:srgbClr val="0000FF"/>
                </a:solidFill>
                <a:latin typeface="Arial" charset="0"/>
              </a:rPr>
              <a:t>đại học và quản trị đại học. Hoạt động của c</a:t>
            </a:r>
            <a:r>
              <a:rPr lang="vi-VN" sz="2000" b="1" kern="0">
                <a:solidFill>
                  <a:srgbClr val="0000FF"/>
                </a:solidFill>
                <a:latin typeface="Arial" charset="0"/>
              </a:rPr>
              <a:t>ơ sở GDĐH vẫn còn mang </a:t>
            </a:r>
            <a:r>
              <a:rPr lang="en-GB" sz="2000" b="1" kern="0">
                <a:solidFill>
                  <a:srgbClr val="0000FF"/>
                </a:solidFill>
                <a:latin typeface="Arial" charset="0"/>
              </a:rPr>
              <a:t>nặng </a:t>
            </a:r>
            <a:r>
              <a:rPr lang="vi-VN" sz="2000" b="1" kern="0">
                <a:solidFill>
                  <a:srgbClr val="0000FF"/>
                </a:solidFill>
                <a:latin typeface="Arial" charset="0"/>
              </a:rPr>
              <a:t>tính hành chính </a:t>
            </a:r>
            <a:r>
              <a:rPr lang="en-GB" sz="2000" b="1" kern="0">
                <a:solidFill>
                  <a:srgbClr val="0000FF"/>
                </a:solidFill>
                <a:latin typeface="Arial" charset="0"/>
              </a:rPr>
              <a:t>hóa, chưa thực sự </a:t>
            </a:r>
            <a:r>
              <a:rPr lang="vi-VN" sz="2000" b="1" kern="0">
                <a:solidFill>
                  <a:srgbClr val="0000FF"/>
                </a:solidFill>
                <a:latin typeface="Arial" charset="0"/>
              </a:rPr>
              <a:t>chủ động, sáng tạo, kịp thời trong quản trị và tổ chức thực hiện. </a:t>
            </a:r>
            <a:r>
              <a:rPr lang="en-US" sz="2000" b="1" kern="0">
                <a:solidFill>
                  <a:srgbClr val="0000FF"/>
                </a:solidFill>
                <a:latin typeface="Arial" charset="0"/>
              </a:rPr>
              <a:t>C</a:t>
            </a:r>
            <a:r>
              <a:rPr lang="vi-VN" sz="2000" b="1" kern="0" smtClean="0">
                <a:solidFill>
                  <a:srgbClr val="0000FF"/>
                </a:solidFill>
                <a:latin typeface="Arial" charset="0"/>
              </a:rPr>
              <a:t>hưa </a:t>
            </a:r>
            <a:r>
              <a:rPr lang="vi-VN" sz="2000" b="1" kern="0">
                <a:solidFill>
                  <a:srgbClr val="0000FF"/>
                </a:solidFill>
                <a:latin typeface="Arial" charset="0"/>
              </a:rPr>
              <a:t>thể hiện rõ trách nhiệm và cơ chế giải trình của các cơ sở </a:t>
            </a:r>
            <a:r>
              <a:rPr lang="vi-VN" sz="2000" b="1" kern="0" smtClean="0">
                <a:solidFill>
                  <a:srgbClr val="0000FF"/>
                </a:solidFill>
                <a:latin typeface="Arial" charset="0"/>
              </a:rPr>
              <a:t>GDĐH.</a:t>
            </a:r>
            <a:endParaRPr lang="en-US" sz="2000" b="1" kern="0" smtClean="0">
              <a:solidFill>
                <a:srgbClr val="0000FF"/>
              </a:solidFill>
              <a:latin typeface="Arial" charset="0"/>
            </a:endParaRP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Về </a:t>
            </a:r>
            <a:r>
              <a:rPr lang="vi-VN" sz="2000" b="1" kern="0">
                <a:solidFill>
                  <a:srgbClr val="0000FF"/>
                </a:solidFill>
                <a:latin typeface="Arial" charset="0"/>
              </a:rPr>
              <a:t>quản trị đại học, mặc dù Hội đồng trường là thiết chế quản trị đại học quan trọng nhưng thành phần, vai trò, chức năng, nhiệm vụ, quyền hạn của Hội đồng trường trong trường đại học công lập chưa được quy định rõ ràng nên trên thực tế hoạt động còn mang tính hình thức. Hội đồng trường chưa có thực quyền trong quyết định nhân sự hiệu trưởng và các vấn đề quan trọng của trường. </a:t>
            </a:r>
            <a:endParaRPr lang="en-US" sz="2000" b="1" kern="0" smtClean="0">
              <a:solidFill>
                <a:srgbClr val="0000FF"/>
              </a:solidFill>
              <a:latin typeface="Arial" charset="0"/>
            </a:endParaRP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Các </a:t>
            </a:r>
            <a:r>
              <a:rPr lang="vi-VN" sz="2000" b="1" kern="0">
                <a:solidFill>
                  <a:srgbClr val="0000FF"/>
                </a:solidFill>
                <a:latin typeface="Arial" charset="0"/>
              </a:rPr>
              <a:t>quy định về tài chính, tài sản </a:t>
            </a:r>
            <a:r>
              <a:rPr lang="en-US" sz="2000" b="1" kern="0" smtClean="0">
                <a:solidFill>
                  <a:srgbClr val="0000FF"/>
                </a:solidFill>
                <a:latin typeface="Arial" charset="0"/>
              </a:rPr>
              <a:t>chưa </a:t>
            </a:r>
            <a:r>
              <a:rPr lang="vi-VN" sz="2000" b="1" kern="0" smtClean="0">
                <a:solidFill>
                  <a:srgbClr val="0000FF"/>
                </a:solidFill>
                <a:latin typeface="Arial" charset="0"/>
              </a:rPr>
              <a:t>hoàn </a:t>
            </a:r>
            <a:r>
              <a:rPr lang="vi-VN" sz="2000" b="1" kern="0">
                <a:solidFill>
                  <a:srgbClr val="0000FF"/>
                </a:solidFill>
                <a:latin typeface="Arial" charset="0"/>
              </a:rPr>
              <a:t>toàn phù hợp với chủ trương thực hiện tự chủ đại học. Mức học phí chưa được tính theo cơ chế giá dịch vụ, chưa phù hợp với chi phí đào tạo thực tế của các nhóm ngành, các bậc đào tạo và chất lượng của từng cơ sở đào </a:t>
            </a:r>
            <a:r>
              <a:rPr lang="vi-VN" sz="2000" b="1" kern="0" smtClean="0">
                <a:solidFill>
                  <a:srgbClr val="0000FF"/>
                </a:solidFill>
                <a:latin typeface="Arial" charset="0"/>
              </a:rPr>
              <a:t>tạo.</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HẠN CHẾ, BẤT CẬP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CỦA LUẬT GIÁO DỤC ĐẠI HỌC NĂM 2012</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712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6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Luật </a:t>
            </a:r>
            <a:r>
              <a:rPr lang="vi-VN" sz="2000" b="1" kern="0">
                <a:solidFill>
                  <a:srgbClr val="0000FF"/>
                </a:solidFill>
                <a:latin typeface="Arial" charset="0"/>
              </a:rPr>
              <a:t>GDĐH năm 2012 chưa quy định quyền liên doanh, liên kết, hình thành doanh nghiệp để ứng dụng kết quả nghiên cứu khoa học của cơ sở GDĐH. Cơ chế phân bổ ngân sách cho cơ sở GDĐH còn mang tính bình quân giữa các trường đại học công lập, chưa gắn với tiêu chí phản ánh chất lượng và kết quả đầu ra nên chưa phát huy được tính cạnh tranh giữa các cơ sở GDĐH. </a:t>
            </a:r>
            <a:endParaRPr lang="en-US" sz="2000" b="1" kern="0" smtClean="0">
              <a:solidFill>
                <a:srgbClr val="0000FF"/>
              </a:solidFill>
              <a:latin typeface="Arial" charset="0"/>
            </a:endParaRPr>
          </a:p>
          <a:p>
            <a:pPr marL="566738" indent="-457200" algn="just" eaLnBrk="1" hangingPunct="1">
              <a:lnSpc>
                <a:spcPct val="106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Quyền </a:t>
            </a:r>
            <a:r>
              <a:rPr lang="vi-VN" sz="2000" b="1" kern="0">
                <a:solidFill>
                  <a:srgbClr val="0000FF"/>
                </a:solidFill>
                <a:latin typeface="Arial" charset="0"/>
              </a:rPr>
              <a:t>tự chủ trong hoạt động chuyên môn (đào tạo, khoa học và công nghệ, hợp tác quốc tế…) của các cơ sở GDĐH còn bị hạn </a:t>
            </a:r>
            <a:r>
              <a:rPr lang="vi-VN" sz="2000" b="1" kern="0" smtClean="0">
                <a:solidFill>
                  <a:srgbClr val="0000FF"/>
                </a:solidFill>
                <a:latin typeface="Arial" charset="0"/>
              </a:rPr>
              <a:t>chế</a:t>
            </a:r>
            <a:r>
              <a:rPr lang="en-US" sz="2000" b="1" kern="0" smtClean="0">
                <a:solidFill>
                  <a:srgbClr val="0000FF"/>
                </a:solidFill>
                <a:latin typeface="Arial" charset="0"/>
              </a:rPr>
              <a:t>, để có thể </a:t>
            </a:r>
            <a:r>
              <a:rPr lang="vi-VN" sz="2000" b="1" kern="0" smtClean="0">
                <a:solidFill>
                  <a:srgbClr val="0000FF"/>
                </a:solidFill>
                <a:latin typeface="Arial" charset="0"/>
              </a:rPr>
              <a:t>đáp </a:t>
            </a:r>
            <a:r>
              <a:rPr lang="vi-VN" sz="2000" b="1" kern="0">
                <a:solidFill>
                  <a:srgbClr val="0000FF"/>
                </a:solidFill>
                <a:latin typeface="Arial" charset="0"/>
              </a:rPr>
              <a:t>ứng yêu cầu nhân lực chất lượng cao, có tính “đột phá chiến lược” để phát triển nền kinh tế đất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marL="566738" indent="-457200" algn="just" eaLnBrk="1" hangingPunct="1">
              <a:lnSpc>
                <a:spcPct val="106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Quản </a:t>
            </a:r>
            <a:r>
              <a:rPr lang="vi-VN" sz="2000" b="1" kern="0">
                <a:solidFill>
                  <a:srgbClr val="0000FF"/>
                </a:solidFill>
                <a:latin typeface="Arial" charset="0"/>
              </a:rPr>
              <a:t>lý đào tạo còn chưa phù hợp với xu hướng quốc tế: Các quy định liên quan đến chương trình, tổ chức đào tạo, hình thức, phương thức, thời gian đào tạo, khối lượng kiến thức… chưa tương thích với nhau nên hạn chế trong liên thông và hội nhập quốc tế; hạn chế tính dịch chuyển của sinh viên và khả năng trao đổi về đào tạo giữa các quốc </a:t>
            </a:r>
            <a:r>
              <a:rPr lang="vi-VN" sz="2000" b="1" kern="0" smtClean="0">
                <a:solidFill>
                  <a:srgbClr val="0000FF"/>
                </a:solidFill>
                <a:latin typeface="Arial" charset="0"/>
              </a:rPr>
              <a:t>gia.</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HẠN CHẾ, BẤT CẬP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CỦA LUẬT GIÁO DỤC ĐẠI HỌC NĂM 2012</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57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Các cơ sở GDĐH chưa được tự chủ cao trong mở ngành đào tạo, liên kết, hợp tác quốc tế để phát triển các chương trình liên kết, cải tiến các chương trình đào tạo tiệm cận chuẩn mực quốc tế, nâng cao chất lượng đào tạo đáp ứng yêu cầu nhân lực của thị trường lao động trong và ngoài nước.</a:t>
            </a:r>
            <a:endParaRPr lang="en-US" sz="20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Quản lý nhà nước còn nhiều điểm chưa phù hợp với điều kiện tự chủ đại học: Về mô hình, cơ cấu tổ chức của hệ thống các cơ sở GDĐH quy định tại Luật GDĐH có đại học quốc gia, đại học vùng còn chưa thật phù hợp với thông lệ quốc tế</a:t>
            </a:r>
            <a:r>
              <a:rPr lang="en-US" sz="2000" b="1" kern="0" smtClean="0">
                <a:solidFill>
                  <a:srgbClr val="0000FF"/>
                </a:solidFill>
                <a:latin typeface="Arial" charset="0"/>
              </a:rPr>
              <a:t>. </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HẠN CHẾ, BẤT CẬP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CỦA LUẬT GIÁO DỤC ĐẠI HỌC NĂM 2012</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080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5590"/>
            <a:ext cx="8686800" cy="6426820"/>
          </a:xfrm>
          <a:prstGeom prst="rect">
            <a:avLst/>
          </a:prstGeom>
        </p:spPr>
      </p:pic>
    </p:spTree>
    <p:extLst>
      <p:ext uri="{BB962C8B-B14F-4D97-AF65-F5344CB8AC3E}">
        <p14:creationId xmlns:p14="http://schemas.microsoft.com/office/powerpoint/2010/main" val="1548071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Nghị </a:t>
            </a:r>
            <a:r>
              <a:rPr lang="vi-VN" sz="1900" b="1" kern="0">
                <a:solidFill>
                  <a:srgbClr val="0000FF"/>
                </a:solidFill>
                <a:latin typeface="Arial" charset="0"/>
              </a:rPr>
              <a:t>quyết số 29-NQ/TW của Hội nghị Trung ương 8 (khóa XI</a:t>
            </a:r>
            <a:r>
              <a:rPr lang="vi-VN" sz="1900" b="1" kern="0" smtClean="0">
                <a:solidFill>
                  <a:srgbClr val="0000FF"/>
                </a:solidFill>
                <a:latin typeface="Arial" charset="0"/>
              </a:rPr>
              <a:t>)</a:t>
            </a:r>
            <a:r>
              <a:rPr lang="en-US" sz="1900" b="1" kern="0" smtClean="0">
                <a:solidFill>
                  <a:srgbClr val="0000FF"/>
                </a:solidFill>
                <a:latin typeface="Arial" charset="0"/>
              </a:rPr>
              <a:t>: </a:t>
            </a:r>
            <a:r>
              <a:rPr lang="vi-VN" sz="1900" b="1" kern="0" smtClean="0">
                <a:solidFill>
                  <a:srgbClr val="0000FF"/>
                </a:solidFill>
                <a:latin typeface="Arial" charset="0"/>
              </a:rPr>
              <a:t>quy </a:t>
            </a:r>
            <a:r>
              <a:rPr lang="vi-VN" sz="1900" b="1" kern="0">
                <a:solidFill>
                  <a:srgbClr val="0000FF"/>
                </a:solidFill>
                <a:latin typeface="Arial" charset="0"/>
              </a:rPr>
              <a:t>hoạch lại mạng lưới cơ sở GDĐH; thống nhất tên gọi các trình độ đào tạo, chuẩn đầu ra; hoàn thiện mô hình đại học quốc gia, đại học vùng; đẩy mạnh </a:t>
            </a:r>
            <a:r>
              <a:rPr lang="en-US" sz="1900" b="1" kern="0" smtClean="0">
                <a:solidFill>
                  <a:srgbClr val="0000FF"/>
                </a:solidFill>
                <a:latin typeface="Arial" charset="0"/>
              </a:rPr>
              <a:t>XHH</a:t>
            </a:r>
            <a:r>
              <a:rPr lang="vi-VN" sz="1900" b="1" kern="0" smtClean="0">
                <a:solidFill>
                  <a:srgbClr val="0000FF"/>
                </a:solidFill>
                <a:latin typeface="Arial" charset="0"/>
              </a:rPr>
              <a:t>; </a:t>
            </a:r>
            <a:r>
              <a:rPr lang="vi-VN" sz="1900" b="1" kern="0">
                <a:solidFill>
                  <a:srgbClr val="0000FF"/>
                </a:solidFill>
                <a:latin typeface="Arial" charset="0"/>
              </a:rPr>
              <a:t>đổi mới căn bản công tác quản lý GDĐH, bảo đảm dân chủ, thống nhất; tăng quyền tự chủ và trách nhiệm xã hội của các cơ sở </a:t>
            </a:r>
            <a:r>
              <a:rPr lang="vi-VN" sz="1900" b="1" kern="0" smtClean="0">
                <a:solidFill>
                  <a:srgbClr val="0000FF"/>
                </a:solidFill>
                <a:latin typeface="Arial" charset="0"/>
              </a:rPr>
              <a:t>GDĐH</a:t>
            </a:r>
            <a:r>
              <a:rPr lang="en-US" sz="1900" b="1" kern="0" smtClean="0">
                <a:solidFill>
                  <a:srgbClr val="0000FF"/>
                </a:solidFill>
                <a:latin typeface="Arial" charset="0"/>
              </a:rPr>
              <a:t>…</a:t>
            </a:r>
          </a:p>
          <a:p>
            <a:pPr marL="566738"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Nghị </a:t>
            </a:r>
            <a:r>
              <a:rPr lang="vi-VN" sz="1900" b="1" kern="0">
                <a:solidFill>
                  <a:srgbClr val="0000FF"/>
                </a:solidFill>
                <a:latin typeface="Arial" charset="0"/>
              </a:rPr>
              <a:t>quyết số 19-NQ/TW của Hội nghị Trung ương 6 (khóa XII</a:t>
            </a:r>
            <a:r>
              <a:rPr lang="vi-VN" sz="1900" b="1" kern="0" smtClean="0">
                <a:solidFill>
                  <a:srgbClr val="0000FF"/>
                </a:solidFill>
                <a:latin typeface="Arial" charset="0"/>
              </a:rPr>
              <a:t>)</a:t>
            </a:r>
            <a:r>
              <a:rPr lang="en-US" sz="1900" b="1" kern="0" smtClean="0">
                <a:solidFill>
                  <a:srgbClr val="0000FF"/>
                </a:solidFill>
                <a:latin typeface="Arial" charset="0"/>
              </a:rPr>
              <a:t>: </a:t>
            </a:r>
            <a:r>
              <a:rPr lang="vi-VN" sz="1900" b="1" kern="0" smtClean="0">
                <a:solidFill>
                  <a:srgbClr val="0000FF"/>
                </a:solidFill>
                <a:latin typeface="Arial" charset="0"/>
              </a:rPr>
              <a:t>GDĐH </a:t>
            </a:r>
            <a:r>
              <a:rPr lang="vi-VN" sz="1900" b="1" kern="0">
                <a:solidFill>
                  <a:srgbClr val="0000FF"/>
                </a:solidFill>
                <a:latin typeface="Arial" charset="0"/>
              </a:rPr>
              <a:t>phải thực hiện hiệu quả việc quy hoạch mạng lưới, Nhà nước tập trung đầu tư đối với các trường đại học công lập ở một số lĩnh vực mang tầm cỡ khu vực và quốc tế; </a:t>
            </a:r>
            <a:r>
              <a:rPr lang="vi-VN" sz="1900" b="1" kern="0" smtClean="0">
                <a:solidFill>
                  <a:srgbClr val="0000FF"/>
                </a:solidFill>
                <a:latin typeface="Arial" charset="0"/>
              </a:rPr>
              <a:t>đẩy </a:t>
            </a:r>
            <a:r>
              <a:rPr lang="vi-VN" sz="1900" b="1" kern="0">
                <a:solidFill>
                  <a:srgbClr val="0000FF"/>
                </a:solidFill>
                <a:latin typeface="Arial" charset="0"/>
              </a:rPr>
              <a:t>mạnh việc chuyển đổi các đơn vị sự nghiệp công lập sang mô hình tự chủ, thực hiện quản lý, kế toán theo mô hình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6738"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Nghị </a:t>
            </a:r>
            <a:r>
              <a:rPr lang="vi-VN" sz="1900" b="1" kern="0">
                <a:solidFill>
                  <a:srgbClr val="0000FF"/>
                </a:solidFill>
                <a:latin typeface="Arial" charset="0"/>
              </a:rPr>
              <a:t>quyết số 77/NQ-CP của Chính phủ về thí điểm đổi mới cơ chế hoạt động đối với các cơ sở GDĐH công lập giai đoạn </a:t>
            </a:r>
            <a:r>
              <a:rPr lang="vi-VN" sz="1900" b="1" kern="0" smtClean="0">
                <a:solidFill>
                  <a:srgbClr val="0000FF"/>
                </a:solidFill>
                <a:latin typeface="Arial" charset="0"/>
              </a:rPr>
              <a:t>2014-2017</a:t>
            </a:r>
            <a:r>
              <a:rPr lang="vi-VN" sz="1900" b="1" kern="0">
                <a:solidFill>
                  <a:srgbClr val="0000FF"/>
                </a:solidFill>
                <a:latin typeface="Arial" charset="0"/>
              </a:rPr>
              <a:t>, áp dụng đối với 23 cơ sở GDĐH đã thu được kết quả tốt, cần thể chế hoá để áp dụng trong toàn hệ thống</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6738"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P</a:t>
            </a:r>
            <a:r>
              <a:rPr lang="vi-VN" sz="1900" b="1" kern="0" smtClean="0">
                <a:solidFill>
                  <a:srgbClr val="0000FF"/>
                </a:solidFill>
                <a:latin typeface="Arial" charset="0"/>
              </a:rPr>
              <a:t>hù </a:t>
            </a:r>
            <a:r>
              <a:rPr lang="vi-VN" sz="1900" b="1" kern="0">
                <a:solidFill>
                  <a:srgbClr val="0000FF"/>
                </a:solidFill>
                <a:latin typeface="Arial" charset="0"/>
              </a:rPr>
              <a:t>hợp và đồng bộ với một số luật mới ban </a:t>
            </a:r>
            <a:r>
              <a:rPr lang="vi-VN" sz="1900" b="1" kern="0" smtClean="0">
                <a:solidFill>
                  <a:srgbClr val="0000FF"/>
                </a:solidFill>
                <a:latin typeface="Arial" charset="0"/>
              </a:rPr>
              <a:t>hành</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Luật </a:t>
            </a:r>
            <a:r>
              <a:rPr lang="vi-VN" sz="2200" b="1" kern="0">
                <a:solidFill>
                  <a:srgbClr val="0000FF"/>
                </a:solidFill>
                <a:latin typeface="Arial" charset="0"/>
              </a:rPr>
              <a:t>số 34/2018/QH14 ngày </a:t>
            </a:r>
            <a:r>
              <a:rPr lang="vi-VN" sz="2200" b="1" kern="0" smtClean="0">
                <a:solidFill>
                  <a:srgbClr val="0000FF"/>
                </a:solidFill>
                <a:latin typeface="Arial" charset="0"/>
              </a:rPr>
              <a:t>19</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2018 </a:t>
            </a:r>
            <a:r>
              <a:rPr lang="en-US" sz="2200" b="1" kern="0" smtClean="0">
                <a:solidFill>
                  <a:srgbClr val="0000FF"/>
                </a:solidFill>
                <a:latin typeface="Arial" charset="0"/>
              </a:rPr>
              <a:t>đã </a:t>
            </a:r>
            <a:r>
              <a:rPr lang="vi-VN" sz="2200" b="1" kern="0" smtClean="0">
                <a:solidFill>
                  <a:srgbClr val="0000FF"/>
                </a:solidFill>
                <a:latin typeface="Arial" charset="0"/>
              </a:rPr>
              <a:t>sửa </a:t>
            </a:r>
            <a:r>
              <a:rPr lang="vi-VN" sz="2200" b="1" kern="0">
                <a:solidFill>
                  <a:srgbClr val="0000FF"/>
                </a:solidFill>
                <a:latin typeface="Arial" charset="0"/>
              </a:rPr>
              <a:t>đổi, bổ sung </a:t>
            </a:r>
            <a:r>
              <a:rPr lang="vi-VN" sz="2200" b="1" kern="0">
                <a:solidFill>
                  <a:srgbClr val="FF0066"/>
                </a:solidFill>
                <a:latin typeface="Arial" charset="0"/>
              </a:rPr>
              <a:t>36 điều/73 điều </a:t>
            </a:r>
            <a:r>
              <a:rPr lang="vi-VN" sz="2200" b="1" kern="0">
                <a:solidFill>
                  <a:srgbClr val="0000FF"/>
                </a:solidFill>
                <a:latin typeface="Arial" charset="0"/>
              </a:rPr>
              <a:t>của Luật GDĐH năm 2012; giữ nguyên 37 điều; </a:t>
            </a:r>
            <a:r>
              <a:rPr lang="vi-VN" sz="2200" b="1" kern="0">
                <a:solidFill>
                  <a:srgbClr val="FF0066"/>
                </a:solidFill>
                <a:latin typeface="Arial" charset="0"/>
              </a:rPr>
              <a:t>bổ sung 01 điều mới</a:t>
            </a:r>
            <a:r>
              <a:rPr lang="vi-VN" sz="2200" b="1" kern="0">
                <a:solidFill>
                  <a:srgbClr val="0000FF"/>
                </a:solidFill>
                <a:latin typeface="Arial" charset="0"/>
              </a:rPr>
              <a:t>; bãi bỏ, thay thế một số cụm từ và chỉnh sửa một số điều về mặt kỹ </a:t>
            </a:r>
            <a:r>
              <a:rPr lang="vi-VN" sz="2200" b="1" kern="0" smtClean="0">
                <a:solidFill>
                  <a:srgbClr val="0000FF"/>
                </a:solidFill>
                <a:latin typeface="Arial" charset="0"/>
              </a:rPr>
              <a:t>thuật.</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Văn bản hợp nhất số </a:t>
            </a:r>
            <a:r>
              <a:rPr lang="en-US" sz="2200" b="1" kern="0">
                <a:solidFill>
                  <a:srgbClr val="008000"/>
                </a:solidFill>
                <a:latin typeface="Arial" charset="0"/>
              </a:rPr>
              <a:t>42/VBHN-VPQH</a:t>
            </a:r>
            <a:r>
              <a:rPr lang="en-US" sz="2200" b="1" kern="0">
                <a:solidFill>
                  <a:srgbClr val="0000FF"/>
                </a:solidFill>
                <a:latin typeface="Arial" charset="0"/>
              </a:rPr>
              <a:t> </a:t>
            </a:r>
            <a:r>
              <a:rPr lang="vi-VN" sz="2200" b="1" kern="0">
                <a:solidFill>
                  <a:srgbClr val="0000FF"/>
                </a:solidFill>
                <a:latin typeface="Arial" charset="0"/>
              </a:rPr>
              <a:t>ngày </a:t>
            </a:r>
            <a:r>
              <a:rPr lang="en-US" sz="2200" b="1" kern="0" smtClean="0">
                <a:solidFill>
                  <a:srgbClr val="0000FF"/>
                </a:solidFill>
                <a:latin typeface="Arial" charset="0"/>
              </a:rPr>
              <a:t>10/12/</a:t>
            </a:r>
            <a:r>
              <a:rPr lang="vi-VN" sz="2200" b="1" kern="0" smtClean="0">
                <a:solidFill>
                  <a:srgbClr val="0000FF"/>
                </a:solidFill>
                <a:latin typeface="Arial" charset="0"/>
              </a:rPr>
              <a:t>201</a:t>
            </a:r>
            <a:r>
              <a:rPr lang="en-US" sz="2200" b="1" kern="0">
                <a:solidFill>
                  <a:srgbClr val="0000FF"/>
                </a:solidFill>
                <a:latin typeface="Arial" charset="0"/>
              </a:rPr>
              <a:t>8 </a:t>
            </a:r>
            <a:r>
              <a:rPr lang="en-US" sz="2200" b="1" kern="0" smtClean="0">
                <a:solidFill>
                  <a:srgbClr val="0000FF"/>
                </a:solidFill>
                <a:latin typeface="Arial" charset="0"/>
              </a:rPr>
              <a:t>của Văn phòng Quốc hội có </a:t>
            </a:r>
            <a:r>
              <a:rPr lang="en-US" sz="2200" b="1" kern="0" smtClean="0">
                <a:solidFill>
                  <a:srgbClr val="FF0066"/>
                </a:solidFill>
                <a:latin typeface="Arial" charset="0"/>
              </a:rPr>
              <a:t>12 c</a:t>
            </a:r>
            <a:r>
              <a:rPr lang="vi-VN" sz="2200" b="1" kern="0" smtClean="0">
                <a:solidFill>
                  <a:srgbClr val="FF0066"/>
                </a:solidFill>
                <a:latin typeface="Arial" charset="0"/>
              </a:rPr>
              <a:t>hương </a:t>
            </a:r>
            <a:r>
              <a:rPr lang="en-US" sz="2200" b="1" kern="0" smtClean="0">
                <a:solidFill>
                  <a:srgbClr val="FF0066"/>
                </a:solidFill>
                <a:latin typeface="Arial" charset="0"/>
              </a:rPr>
              <a:t>với </a:t>
            </a:r>
            <a:r>
              <a:rPr lang="vi-VN" sz="2200" b="1" kern="0" smtClean="0">
                <a:solidFill>
                  <a:srgbClr val="FF0066"/>
                </a:solidFill>
                <a:latin typeface="Arial" charset="0"/>
              </a:rPr>
              <a:t>73</a:t>
            </a:r>
            <a:r>
              <a:rPr lang="en-US" sz="2200" b="1" kern="0" smtClean="0">
                <a:solidFill>
                  <a:srgbClr val="FF0066"/>
                </a:solidFill>
                <a:latin typeface="Arial" charset="0"/>
              </a:rPr>
              <a:t> điều</a:t>
            </a:r>
            <a:r>
              <a:rPr lang="en-US" sz="2200" b="1" kern="0" smtClean="0">
                <a:solidFill>
                  <a:srgbClr val="0000FF"/>
                </a:solidFill>
                <a:latin typeface="Arial" charset="0"/>
              </a:rPr>
              <a:t>, bao gồm:</a:t>
            </a:r>
          </a:p>
          <a:p>
            <a:pPr marL="566738"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I</a:t>
            </a:r>
            <a:r>
              <a:rPr lang="en-US" sz="2200" b="1" kern="0" smtClean="0">
                <a:solidFill>
                  <a:srgbClr val="0000FF"/>
                </a:solidFill>
                <a:latin typeface="Arial" charset="0"/>
              </a:rPr>
              <a:t>. </a:t>
            </a:r>
            <a:r>
              <a:rPr lang="vi-VN" sz="2200" b="1" kern="0" smtClean="0">
                <a:solidFill>
                  <a:srgbClr val="0000FF"/>
                </a:solidFill>
                <a:latin typeface="Arial" charset="0"/>
              </a:rPr>
              <a:t>NHỮNG </a:t>
            </a:r>
            <a:r>
              <a:rPr lang="vi-VN" sz="2200" b="1" kern="0">
                <a:solidFill>
                  <a:srgbClr val="0000FF"/>
                </a:solidFill>
                <a:latin typeface="Arial" charset="0"/>
              </a:rPr>
              <a:t>QUY ĐỊNH </a:t>
            </a:r>
            <a:r>
              <a:rPr lang="vi-VN" sz="2200" b="1" kern="0" smtClean="0">
                <a:solidFill>
                  <a:srgbClr val="0000FF"/>
                </a:solidFill>
                <a:latin typeface="Arial" charset="0"/>
              </a:rPr>
              <a:t>CHUNG</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II</a:t>
            </a:r>
            <a:r>
              <a:rPr lang="en-US" sz="2200" b="1" kern="0" smtClean="0">
                <a:solidFill>
                  <a:srgbClr val="0000FF"/>
                </a:solidFill>
                <a:latin typeface="Arial" charset="0"/>
              </a:rPr>
              <a:t>. </a:t>
            </a:r>
            <a:r>
              <a:rPr lang="vi-VN" sz="2200" b="1" kern="0" smtClean="0">
                <a:solidFill>
                  <a:srgbClr val="0000FF"/>
                </a:solidFill>
                <a:latin typeface="Arial" charset="0"/>
              </a:rPr>
              <a:t>TỔ </a:t>
            </a:r>
            <a:r>
              <a:rPr lang="vi-VN" sz="2200" b="1" kern="0">
                <a:solidFill>
                  <a:srgbClr val="0000FF"/>
                </a:solidFill>
                <a:latin typeface="Arial" charset="0"/>
              </a:rPr>
              <a:t>CHỨC CƠ SỞ GIÁO DỤC ĐẠI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III</a:t>
            </a:r>
            <a:r>
              <a:rPr lang="en-US" sz="2200" b="1" kern="0" smtClean="0">
                <a:solidFill>
                  <a:srgbClr val="0000FF"/>
                </a:solidFill>
                <a:latin typeface="Arial" charset="0"/>
              </a:rPr>
              <a:t>. </a:t>
            </a:r>
            <a:r>
              <a:rPr lang="vi-VN" sz="2200" b="1" kern="0" smtClean="0">
                <a:solidFill>
                  <a:srgbClr val="0000FF"/>
                </a:solidFill>
                <a:latin typeface="Arial" charset="0"/>
              </a:rPr>
              <a:t>NHIỆM </a:t>
            </a:r>
            <a:r>
              <a:rPr lang="vi-VN" sz="2200" b="1" kern="0">
                <a:solidFill>
                  <a:srgbClr val="0000FF"/>
                </a:solidFill>
                <a:latin typeface="Arial" charset="0"/>
              </a:rPr>
              <a:t>VỤ VÀ QUYỀN HẠN CỦA CƠ SỞ GIÁO DỤC ĐẠI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IV</a:t>
            </a:r>
            <a:r>
              <a:rPr lang="en-US" sz="2200" b="1" kern="0" smtClean="0">
                <a:solidFill>
                  <a:srgbClr val="0000FF"/>
                </a:solidFill>
                <a:latin typeface="Arial" charset="0"/>
              </a:rPr>
              <a:t>. </a:t>
            </a:r>
            <a:r>
              <a:rPr lang="vi-VN" sz="2200" b="1" kern="0" smtClean="0">
                <a:solidFill>
                  <a:srgbClr val="0000FF"/>
                </a:solidFill>
                <a:latin typeface="Arial" charset="0"/>
              </a:rPr>
              <a:t>HOẠT </a:t>
            </a:r>
            <a:r>
              <a:rPr lang="vi-VN" sz="2200" b="1" kern="0">
                <a:solidFill>
                  <a:srgbClr val="0000FF"/>
                </a:solidFill>
                <a:latin typeface="Arial" charset="0"/>
              </a:rPr>
              <a:t>ĐỘNG ĐÀO </a:t>
            </a:r>
            <a:r>
              <a:rPr lang="vi-VN" sz="2200" b="1" kern="0" smtClean="0">
                <a:solidFill>
                  <a:srgbClr val="0000FF"/>
                </a:solidFill>
                <a:latin typeface="Arial" charset="0"/>
              </a:rPr>
              <a:t>TẠO</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Chương V</a:t>
            </a:r>
            <a:r>
              <a:rPr lang="en-US" sz="2200" b="1" kern="0" smtClean="0">
                <a:solidFill>
                  <a:srgbClr val="0000FF"/>
                </a:solidFill>
                <a:latin typeface="Arial" charset="0"/>
              </a:rPr>
              <a:t>. </a:t>
            </a:r>
            <a:r>
              <a:rPr lang="vi-VN" sz="2200" b="1" kern="0" smtClean="0">
                <a:solidFill>
                  <a:srgbClr val="0000FF"/>
                </a:solidFill>
                <a:latin typeface="Arial" charset="0"/>
              </a:rPr>
              <a:t>HOẠT </a:t>
            </a:r>
            <a:r>
              <a:rPr lang="vi-VN" sz="2200" b="1" kern="0">
                <a:solidFill>
                  <a:srgbClr val="0000FF"/>
                </a:solidFill>
                <a:latin typeface="Arial" charset="0"/>
              </a:rPr>
              <a:t>ĐỘNG KHOA HỌC VÀ CÔNG </a:t>
            </a:r>
            <a:r>
              <a:rPr lang="vi-VN" sz="2200" b="1" kern="0" smtClean="0">
                <a:solidFill>
                  <a:srgbClr val="0000FF"/>
                </a:solidFill>
                <a:latin typeface="Arial" charset="0"/>
              </a:rPr>
              <a:t>NGHỆ</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BỐ CỤC CỦA LUẬT GIÁO DỤC ĐẠI HỌC</a:t>
            </a:r>
            <a:br>
              <a:rPr lang="en-US" sz="2600" b="1" smtClean="0">
                <a:solidFill>
                  <a:srgbClr val="FF0000"/>
                </a:solidFill>
                <a:latin typeface="Arial" panose="020B0604020202020204" pitchFamily="34" charset="0"/>
                <a:cs typeface="Arial" panose="020B0604020202020204" pitchFamily="34" charset="0"/>
              </a:rPr>
            </a:br>
            <a:r>
              <a:rPr lang="en-US" sz="2200" b="1">
                <a:solidFill>
                  <a:srgbClr val="FF0066"/>
                </a:solidFill>
                <a:latin typeface="Arial" charset="0"/>
              </a:rPr>
              <a:t>(12 c</a:t>
            </a:r>
            <a:r>
              <a:rPr lang="vi-VN" sz="2200" b="1">
                <a:solidFill>
                  <a:srgbClr val="FF0066"/>
                </a:solidFill>
                <a:latin typeface="Arial" charset="0"/>
              </a:rPr>
              <a:t>hương </a:t>
            </a:r>
            <a:r>
              <a:rPr lang="en-US" sz="2200" b="1">
                <a:solidFill>
                  <a:srgbClr val="FF0066"/>
                </a:solidFill>
                <a:latin typeface="Arial" charset="0"/>
              </a:rPr>
              <a:t>với </a:t>
            </a:r>
            <a:r>
              <a:rPr lang="vi-VN" sz="2200" b="1">
                <a:solidFill>
                  <a:srgbClr val="FF0066"/>
                </a:solidFill>
                <a:latin typeface="Arial" charset="0"/>
              </a:rPr>
              <a:t>73</a:t>
            </a:r>
            <a:r>
              <a:rPr lang="en-US" sz="2200" b="1">
                <a:solidFill>
                  <a:srgbClr val="FF0066"/>
                </a:solidFill>
                <a:latin typeface="Arial" charset="0"/>
              </a:rPr>
              <a:t> điều)</a:t>
            </a: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VI</a:t>
            </a:r>
            <a:r>
              <a:rPr lang="en-US" sz="2200" b="1" kern="0" smtClean="0">
                <a:solidFill>
                  <a:srgbClr val="0000FF"/>
                </a:solidFill>
                <a:latin typeface="Arial" charset="0"/>
              </a:rPr>
              <a:t>. </a:t>
            </a:r>
            <a:r>
              <a:rPr lang="vi-VN" sz="2200" b="1" kern="0" smtClean="0">
                <a:solidFill>
                  <a:srgbClr val="0000FF"/>
                </a:solidFill>
                <a:latin typeface="Arial" charset="0"/>
              </a:rPr>
              <a:t>HOẠT </a:t>
            </a:r>
            <a:r>
              <a:rPr lang="vi-VN" sz="2200" b="1" kern="0">
                <a:solidFill>
                  <a:srgbClr val="0000FF"/>
                </a:solidFill>
                <a:latin typeface="Arial" charset="0"/>
              </a:rPr>
              <a:t>ĐỘNG HỢP TÁC QUỐC </a:t>
            </a:r>
            <a:r>
              <a:rPr lang="vi-VN" sz="2200" b="1" kern="0" smtClean="0">
                <a:solidFill>
                  <a:srgbClr val="0000FF"/>
                </a:solidFill>
                <a:latin typeface="Arial" charset="0"/>
              </a:rPr>
              <a:t>TẾ</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VII</a:t>
            </a:r>
            <a:r>
              <a:rPr lang="en-US" sz="2200" b="1" kern="0" smtClean="0">
                <a:solidFill>
                  <a:srgbClr val="0000FF"/>
                </a:solidFill>
                <a:latin typeface="Arial" charset="0"/>
              </a:rPr>
              <a:t>. </a:t>
            </a:r>
            <a:r>
              <a:rPr lang="vi-VN" sz="2200" b="1" kern="0" smtClean="0">
                <a:solidFill>
                  <a:srgbClr val="0000FF"/>
                </a:solidFill>
                <a:latin typeface="Arial" charset="0"/>
              </a:rPr>
              <a:t>BẢO </a:t>
            </a:r>
            <a:r>
              <a:rPr lang="vi-VN" sz="2200" b="1" kern="0">
                <a:solidFill>
                  <a:srgbClr val="0000FF"/>
                </a:solidFill>
                <a:latin typeface="Arial" charset="0"/>
              </a:rPr>
              <a:t>ĐẢM CHẤT LƯỢNG VÀ KIỂM ĐỊNH CHẤT LƯỢNG GIÁO DỤC ĐẠI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VIII</a:t>
            </a:r>
            <a:r>
              <a:rPr lang="en-US" sz="2200" b="1" kern="0" smtClean="0">
                <a:solidFill>
                  <a:srgbClr val="0000FF"/>
                </a:solidFill>
                <a:latin typeface="Arial" charset="0"/>
              </a:rPr>
              <a:t>. </a:t>
            </a:r>
            <a:r>
              <a:rPr lang="vi-VN" sz="2200" b="1" kern="0" smtClean="0">
                <a:solidFill>
                  <a:srgbClr val="0000FF"/>
                </a:solidFill>
                <a:latin typeface="Arial" charset="0"/>
              </a:rPr>
              <a:t>GIẢNG VIÊN</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a:t>
            </a:r>
            <a:r>
              <a:rPr lang="en-US" sz="2200" b="1" kern="0" smtClean="0">
                <a:solidFill>
                  <a:srgbClr val="0000FF"/>
                </a:solidFill>
                <a:latin typeface="Arial" charset="0"/>
              </a:rPr>
              <a:t>I</a:t>
            </a:r>
            <a:r>
              <a:rPr lang="vi-VN" sz="2200" b="1" kern="0" smtClean="0">
                <a:solidFill>
                  <a:srgbClr val="0000FF"/>
                </a:solidFill>
                <a:latin typeface="Arial" charset="0"/>
              </a:rPr>
              <a:t>X</a:t>
            </a:r>
            <a:r>
              <a:rPr lang="en-US" sz="2200" b="1" kern="0" smtClean="0">
                <a:solidFill>
                  <a:srgbClr val="0000FF"/>
                </a:solidFill>
                <a:latin typeface="Arial" charset="0"/>
              </a:rPr>
              <a:t>. </a:t>
            </a:r>
            <a:r>
              <a:rPr lang="vi-VN" sz="2200" b="1" kern="0" smtClean="0">
                <a:solidFill>
                  <a:srgbClr val="0000FF"/>
                </a:solidFill>
                <a:latin typeface="Arial" charset="0"/>
              </a:rPr>
              <a:t>NGƯỜI HỌC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X</a:t>
            </a:r>
            <a:r>
              <a:rPr lang="en-US" sz="2200" b="1" kern="0" smtClean="0">
                <a:solidFill>
                  <a:srgbClr val="0000FF"/>
                </a:solidFill>
                <a:latin typeface="Arial" charset="0"/>
              </a:rPr>
              <a:t>. </a:t>
            </a:r>
            <a:r>
              <a:rPr lang="vi-VN" sz="2200" b="1" kern="0" smtClean="0">
                <a:solidFill>
                  <a:srgbClr val="0000FF"/>
                </a:solidFill>
                <a:latin typeface="Arial" charset="0"/>
              </a:rPr>
              <a:t>TÀI </a:t>
            </a:r>
            <a:r>
              <a:rPr lang="vi-VN" sz="2200" b="1" kern="0">
                <a:solidFill>
                  <a:srgbClr val="0000FF"/>
                </a:solidFill>
                <a:latin typeface="Arial" charset="0"/>
              </a:rPr>
              <a:t>CHÍNH, TÀI SẢN CỦA </a:t>
            </a:r>
            <a:r>
              <a:rPr lang="en-US" sz="2200" b="1" kern="0" smtClean="0">
                <a:solidFill>
                  <a:srgbClr val="0000FF"/>
                </a:solidFill>
                <a:latin typeface="Arial" charset="0"/>
              </a:rPr>
              <a:t>CSGD </a:t>
            </a:r>
            <a:r>
              <a:rPr lang="vi-VN" sz="2200" b="1" kern="0" smtClean="0">
                <a:solidFill>
                  <a:srgbClr val="0000FF"/>
                </a:solidFill>
                <a:latin typeface="Arial" charset="0"/>
              </a:rPr>
              <a:t>ĐẠI HỌC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XI</a:t>
            </a:r>
            <a:r>
              <a:rPr lang="en-US" sz="2200" b="1" kern="0" smtClean="0">
                <a:solidFill>
                  <a:srgbClr val="0000FF"/>
                </a:solidFill>
                <a:latin typeface="Arial" charset="0"/>
              </a:rPr>
              <a:t>. </a:t>
            </a:r>
            <a:r>
              <a:rPr lang="vi-VN" sz="2200" b="1" kern="0" smtClean="0">
                <a:solidFill>
                  <a:srgbClr val="0000FF"/>
                </a:solidFill>
                <a:latin typeface="Arial" charset="0"/>
              </a:rPr>
              <a:t>QUẢN </a:t>
            </a:r>
            <a:r>
              <a:rPr lang="vi-VN" sz="2200" b="1" kern="0">
                <a:solidFill>
                  <a:srgbClr val="0000FF"/>
                </a:solidFill>
                <a:latin typeface="Arial" charset="0"/>
              </a:rPr>
              <a:t>LÝ NHÀ NƯỚC VỀ GIÁO DỤC ĐẠI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startAt="6"/>
              <a:defRPr/>
            </a:pPr>
            <a:r>
              <a:rPr lang="vi-VN" sz="2200" b="1" kern="0" smtClean="0">
                <a:solidFill>
                  <a:srgbClr val="0000FF"/>
                </a:solidFill>
                <a:latin typeface="Arial" charset="0"/>
              </a:rPr>
              <a:t>Chương XII</a:t>
            </a:r>
            <a:r>
              <a:rPr lang="en-US" sz="2200" b="1" kern="0" smtClean="0">
                <a:solidFill>
                  <a:srgbClr val="0000FF"/>
                </a:solidFill>
                <a:latin typeface="Arial" charset="0"/>
              </a:rPr>
              <a:t>. </a:t>
            </a:r>
            <a:r>
              <a:rPr lang="vi-VN" sz="2200" b="1" kern="0" smtClean="0">
                <a:solidFill>
                  <a:srgbClr val="0000FF"/>
                </a:solidFill>
                <a:latin typeface="Arial" charset="0"/>
              </a:rPr>
              <a:t>ĐIỀU </a:t>
            </a:r>
            <a:r>
              <a:rPr lang="vi-VN" sz="2200" b="1" kern="0">
                <a:solidFill>
                  <a:srgbClr val="0000FF"/>
                </a:solidFill>
                <a:latin typeface="Arial" charset="0"/>
              </a:rPr>
              <a:t>KHOẢN THI </a:t>
            </a:r>
            <a:r>
              <a:rPr lang="vi-VN" sz="2200" b="1" kern="0" smtClean="0">
                <a:solidFill>
                  <a:srgbClr val="0000FF"/>
                </a:solidFill>
                <a:latin typeface="Arial" charset="0"/>
              </a:rPr>
              <a:t>HÀNH</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BỐ CỤC CỦA LUẬT GIÁO DỤC ĐẠI HỌC</a:t>
            </a:r>
            <a:br>
              <a:rPr lang="en-US" sz="2600" b="1" smtClean="0">
                <a:solidFill>
                  <a:srgbClr val="FF0000"/>
                </a:solidFill>
                <a:latin typeface="Arial" panose="020B0604020202020204" pitchFamily="34" charset="0"/>
                <a:cs typeface="Arial" panose="020B0604020202020204" pitchFamily="34" charset="0"/>
              </a:rPr>
            </a:br>
            <a:r>
              <a:rPr lang="en-US" sz="2200" b="1">
                <a:solidFill>
                  <a:srgbClr val="FF0066"/>
                </a:solidFill>
                <a:latin typeface="Arial" charset="0"/>
              </a:rPr>
              <a:t>(12 c</a:t>
            </a:r>
            <a:r>
              <a:rPr lang="vi-VN" sz="2200" b="1">
                <a:solidFill>
                  <a:srgbClr val="FF0066"/>
                </a:solidFill>
                <a:latin typeface="Arial" charset="0"/>
              </a:rPr>
              <a:t>hương </a:t>
            </a:r>
            <a:r>
              <a:rPr lang="en-US" sz="2200" b="1">
                <a:solidFill>
                  <a:srgbClr val="FF0066"/>
                </a:solidFill>
                <a:latin typeface="Arial" charset="0"/>
              </a:rPr>
              <a:t>với </a:t>
            </a:r>
            <a:r>
              <a:rPr lang="vi-VN" sz="2200" b="1">
                <a:solidFill>
                  <a:srgbClr val="FF0066"/>
                </a:solidFill>
                <a:latin typeface="Arial" charset="0"/>
              </a:rPr>
              <a:t>73</a:t>
            </a:r>
            <a:r>
              <a:rPr lang="en-US" sz="2200" b="1">
                <a:solidFill>
                  <a:srgbClr val="FF0066"/>
                </a:solidFill>
                <a:latin typeface="Arial" charset="0"/>
              </a:rPr>
              <a:t> điều)</a:t>
            </a:r>
          </a:p>
        </p:txBody>
      </p:sp>
    </p:spTree>
    <p:extLst>
      <p:ext uri="{BB962C8B-B14F-4D97-AF65-F5344CB8AC3E}">
        <p14:creationId xmlns:p14="http://schemas.microsoft.com/office/powerpoint/2010/main" val="976861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828800"/>
            <a:ext cx="8715375" cy="3124200"/>
          </a:xfrm>
          <a:noFill/>
        </p:spPr>
        <p:txBody>
          <a:bodyPr tIns="155850" bIns="77925" anchor="ctr"/>
          <a:lstStyle/>
          <a:p>
            <a:pPr algn="ctr" eaLnBrk="1" hangingPunct="1">
              <a:lnSpc>
                <a:spcPct val="110000"/>
              </a:lnSpc>
              <a:spcBef>
                <a:spcPts val="1200"/>
              </a:spcBef>
              <a:spcAft>
                <a:spcPts val="0"/>
              </a:spcAft>
            </a:pPr>
            <a:r>
              <a:rPr lang="en-US" sz="3600" b="1">
                <a:solidFill>
                  <a:srgbClr val="FF0066"/>
                </a:solidFill>
                <a:latin typeface="Arial" charset="0"/>
              </a:rPr>
              <a:t>MỘT SỐ </a:t>
            </a:r>
            <a:r>
              <a:rPr lang="nl-NL" sz="3600" b="1">
                <a:solidFill>
                  <a:srgbClr val="FF0066"/>
                </a:solidFill>
                <a:latin typeface="Arial" charset="0"/>
              </a:rPr>
              <a:t>ĐIỂM MỚI CƠ BẢN </a:t>
            </a:r>
            <a:r>
              <a:rPr lang="nl-NL" sz="3600" b="1" smtClean="0">
                <a:solidFill>
                  <a:srgbClr val="FF0066"/>
                </a:solidFill>
                <a:latin typeface="Arial" charset="0"/>
              </a:rPr>
              <a:t>VÀ </a:t>
            </a:r>
            <a:r>
              <a:rPr lang="en-US" sz="3600" b="1" smtClean="0">
                <a:solidFill>
                  <a:srgbClr val="FF0066"/>
                </a:solidFill>
                <a:latin typeface="Arial" charset="0"/>
              </a:rPr>
              <a:t>NHỮNG </a:t>
            </a:r>
            <a:r>
              <a:rPr lang="en-US" sz="3600" b="1">
                <a:solidFill>
                  <a:srgbClr val="FF0066"/>
                </a:solidFill>
                <a:latin typeface="Arial" charset="0"/>
              </a:rPr>
              <a:t>NỘI DUNG CƠ BẢN </a:t>
            </a:r>
            <a:r>
              <a:rPr lang="nl-NL" sz="3600" b="1" smtClean="0">
                <a:solidFill>
                  <a:srgbClr val="FF0066"/>
                </a:solidFill>
                <a:latin typeface="Arial" charset="0"/>
              </a:rPr>
              <a:t>CỦA </a:t>
            </a:r>
            <a:br>
              <a:rPr lang="nl-NL" sz="3600" b="1" smtClean="0">
                <a:solidFill>
                  <a:srgbClr val="FF0066"/>
                </a:solidFill>
                <a:latin typeface="Arial" charset="0"/>
              </a:rPr>
            </a:br>
            <a:r>
              <a:rPr lang="en-US" sz="3600" b="1">
                <a:solidFill>
                  <a:srgbClr val="FF0066"/>
                </a:solidFill>
                <a:latin typeface="Arial" charset="0"/>
              </a:rPr>
              <a:t>LUẬT GIÁO DỤC ĐẠI </a:t>
            </a:r>
            <a:r>
              <a:rPr lang="en-US" sz="3600" b="1" smtClean="0">
                <a:solidFill>
                  <a:srgbClr val="FF0066"/>
                </a:solidFill>
                <a:latin typeface="Arial" charset="0"/>
              </a:rPr>
              <a:t>HỌC</a:t>
            </a:r>
            <a:br>
              <a:rPr lang="en-US" sz="3600" b="1" smtClean="0">
                <a:solidFill>
                  <a:srgbClr val="FF0066"/>
                </a:solidFill>
                <a:latin typeface="Arial" charset="0"/>
              </a:rPr>
            </a:br>
            <a:r>
              <a:rPr lang="en-US" sz="1000" b="1" smtClean="0">
                <a:solidFill>
                  <a:srgbClr val="FF0066"/>
                </a:solidFill>
                <a:latin typeface="Arial" charset="0"/>
              </a:rPr>
              <a:t/>
            </a:r>
            <a:br>
              <a:rPr lang="en-US" sz="1000" b="1" smtClean="0">
                <a:solidFill>
                  <a:srgbClr val="FF0066"/>
                </a:solidFill>
                <a:latin typeface="Arial" charset="0"/>
              </a:rPr>
            </a:br>
            <a:r>
              <a:rPr lang="en-US" sz="2200" b="1" smtClean="0">
                <a:solidFill>
                  <a:srgbClr val="0000FF"/>
                </a:solidFill>
                <a:latin typeface="Arial" charset="0"/>
              </a:rPr>
              <a:t>(</a:t>
            </a:r>
            <a:r>
              <a:rPr lang="en-US" sz="2200" b="1">
                <a:solidFill>
                  <a:srgbClr val="0000FF"/>
                </a:solidFill>
                <a:latin typeface="Arial" charset="0"/>
              </a:rPr>
              <a:t>Văn bản hợp nhất số </a:t>
            </a:r>
            <a:r>
              <a:rPr lang="en-US" sz="2200" b="1">
                <a:solidFill>
                  <a:srgbClr val="008000"/>
                </a:solidFill>
                <a:latin typeface="Arial" charset="0"/>
              </a:rPr>
              <a:t>42/VBHN-VPQH</a:t>
            </a:r>
            <a:r>
              <a:rPr lang="en-US" sz="2200" b="1">
                <a:solidFill>
                  <a:srgbClr val="0000FF"/>
                </a:solidFill>
                <a:latin typeface="Arial" charset="0"/>
              </a:rPr>
              <a:t> </a:t>
            </a:r>
            <a:r>
              <a:rPr lang="vi-VN" sz="2200" b="1">
                <a:solidFill>
                  <a:srgbClr val="0000FF"/>
                </a:solidFill>
                <a:latin typeface="Arial" charset="0"/>
              </a:rPr>
              <a:t>ngày </a:t>
            </a:r>
            <a:r>
              <a:rPr lang="en-US" sz="2200" b="1">
                <a:solidFill>
                  <a:srgbClr val="0000FF"/>
                </a:solidFill>
                <a:latin typeface="Arial" charset="0"/>
              </a:rPr>
              <a:t>10/12/</a:t>
            </a:r>
            <a:r>
              <a:rPr lang="vi-VN" sz="2200" b="1">
                <a:solidFill>
                  <a:srgbClr val="0000FF"/>
                </a:solidFill>
                <a:latin typeface="Arial" charset="0"/>
              </a:rPr>
              <a:t>201</a:t>
            </a:r>
            <a:r>
              <a:rPr lang="en-US" sz="2200" b="1">
                <a:solidFill>
                  <a:srgbClr val="0000FF"/>
                </a:solidFill>
                <a:latin typeface="Arial" charset="0"/>
              </a:rPr>
              <a:t>8 </a:t>
            </a:r>
            <a:r>
              <a:rPr lang="en-US" sz="2200" b="1" smtClean="0">
                <a:solidFill>
                  <a:srgbClr val="0000FF"/>
                </a:solidFill>
                <a:latin typeface="Arial" charset="0"/>
              </a:rPr>
              <a:t/>
            </a:r>
            <a:br>
              <a:rPr lang="en-US" sz="2200" b="1" smtClean="0">
                <a:solidFill>
                  <a:srgbClr val="0000FF"/>
                </a:solidFill>
                <a:latin typeface="Arial" charset="0"/>
              </a:rPr>
            </a:br>
            <a:r>
              <a:rPr lang="en-US" sz="2200" b="1" smtClean="0">
                <a:solidFill>
                  <a:srgbClr val="0000FF"/>
                </a:solidFill>
                <a:latin typeface="Arial" charset="0"/>
              </a:rPr>
              <a:t>của </a:t>
            </a:r>
            <a:r>
              <a:rPr lang="en-US" sz="2200" b="1">
                <a:solidFill>
                  <a:srgbClr val="0000FF"/>
                </a:solidFill>
                <a:latin typeface="Arial" charset="0"/>
              </a:rPr>
              <a:t>Văn phòng Quốc </a:t>
            </a:r>
            <a:r>
              <a:rPr lang="en-US" sz="2200" b="1" smtClean="0">
                <a:solidFill>
                  <a:srgbClr val="0000FF"/>
                </a:solidFill>
                <a:latin typeface="Arial" charset="0"/>
              </a:rPr>
              <a:t>hội)</a:t>
            </a:r>
            <a:endParaRPr lang="nl-NL" sz="2200" b="1">
              <a:solidFill>
                <a:srgbClr val="FF0066"/>
              </a:solidFill>
              <a:latin typeface="Arial"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40167976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Một số điểm mới cơ bản của Luật sửa đổi, bổ sung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so với Luật Giáo dục Đại học hiện hành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Mở </a:t>
            </a:r>
            <a:r>
              <a:rPr lang="vi-VN" sz="1900" b="1" kern="0">
                <a:solidFill>
                  <a:srgbClr val="FF0066"/>
                </a:solidFill>
                <a:latin typeface="Arial" charset="0"/>
              </a:rPr>
              <a:t>rộng phạm vi và nâng cao hiệu quả tự chủ đại học trong toàn hệ </a:t>
            </a:r>
            <a:r>
              <a:rPr lang="vi-VN" sz="1900" b="1" kern="0" smtClean="0">
                <a:solidFill>
                  <a:srgbClr val="FF0066"/>
                </a:solidFill>
                <a:latin typeface="Arial" charset="0"/>
              </a:rPr>
              <a:t>thống</a:t>
            </a:r>
            <a:r>
              <a:rPr lang="en-US" sz="1900" b="1" kern="0">
                <a:solidFill>
                  <a:srgbClr val="FF0066"/>
                </a:solidFill>
                <a:latin typeface="Arial" charset="0"/>
              </a:rPr>
              <a:t>:</a:t>
            </a:r>
            <a:r>
              <a:rPr lang="en-US" sz="1900" b="1" kern="0" smtClean="0">
                <a:solidFill>
                  <a:srgbClr val="FF0066"/>
                </a:solidFill>
                <a:latin typeface="Arial" charset="0"/>
              </a:rPr>
              <a:t> </a:t>
            </a:r>
            <a:r>
              <a:rPr lang="vi-VN" sz="1900" b="1" kern="0" smtClean="0">
                <a:solidFill>
                  <a:srgbClr val="0000FF"/>
                </a:solidFill>
                <a:latin typeface="Arial" charset="0"/>
              </a:rPr>
              <a:t>Luật sửa </a:t>
            </a:r>
            <a:r>
              <a:rPr lang="vi-VN" sz="1900" b="1" kern="0">
                <a:solidFill>
                  <a:srgbClr val="0000FF"/>
                </a:solidFill>
                <a:latin typeface="Arial" charset="0"/>
              </a:rPr>
              <a:t>đổi, bổ sung Điều 32 về quyền tự chủ của cơ sở GDĐH, quy định gắn với trách nhiệm giải trình </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900" b="1" kern="0" smtClean="0">
                <a:solidFill>
                  <a:srgbClr val="FF0066"/>
                </a:solidFill>
                <a:latin typeface="Arial" charset="0"/>
              </a:rPr>
              <a:t>Đổi </a:t>
            </a:r>
            <a:r>
              <a:rPr lang="vi-VN" sz="1900" b="1" kern="0">
                <a:solidFill>
                  <a:srgbClr val="FF0066"/>
                </a:solidFill>
                <a:latin typeface="Arial" charset="0"/>
              </a:rPr>
              <a:t>mới quản trị đại </a:t>
            </a:r>
            <a:r>
              <a:rPr lang="vi-VN" sz="1900" b="1" kern="0" smtClean="0">
                <a:solidFill>
                  <a:srgbClr val="FF0066"/>
                </a:solidFill>
                <a:latin typeface="Arial" charset="0"/>
              </a:rPr>
              <a:t>học</a:t>
            </a:r>
            <a:r>
              <a:rPr lang="en-US" sz="1900" b="1" kern="0" smtClean="0">
                <a:solidFill>
                  <a:srgbClr val="FF0066"/>
                </a:solidFill>
                <a:latin typeface="Arial" charset="0"/>
              </a:rPr>
              <a:t>: </a:t>
            </a:r>
            <a:r>
              <a:rPr lang="vi-VN" sz="1900" b="1" kern="0" smtClean="0">
                <a:solidFill>
                  <a:srgbClr val="0000FF"/>
                </a:solidFill>
                <a:latin typeface="Arial" charset="0"/>
              </a:rPr>
              <a:t>Luật </a:t>
            </a:r>
            <a:r>
              <a:rPr lang="vi-VN" sz="1900" b="1" kern="0">
                <a:solidFill>
                  <a:srgbClr val="0000FF"/>
                </a:solidFill>
                <a:latin typeface="Arial" charset="0"/>
              </a:rPr>
              <a:t>đã sửa đổi, bổ sung 7 điều (Điều 14, 15, 16, 16a, 17, 18, 32) </a:t>
            </a:r>
            <a:r>
              <a:rPr lang="vi-VN" sz="1900" b="1" kern="0" smtClean="0">
                <a:solidFill>
                  <a:srgbClr val="0000FF"/>
                </a:solidFill>
                <a:latin typeface="Arial" charset="0"/>
              </a:rPr>
              <a:t>theo </a:t>
            </a:r>
            <a:r>
              <a:rPr lang="vi-VN" sz="1900" b="1" kern="0">
                <a:solidFill>
                  <a:srgbClr val="0000FF"/>
                </a:solidFill>
                <a:latin typeface="Arial" charset="0"/>
              </a:rPr>
              <a:t>hướng quy định rõ cơ chế quản trị trong trường đại học công lập tự chủ, trường đại học tư thục và trường đại học tư thục hoạt động không vì lợi </a:t>
            </a:r>
            <a:r>
              <a:rPr lang="vi-VN" sz="1900" b="1" kern="0" smtClean="0">
                <a:solidFill>
                  <a:srgbClr val="0000FF"/>
                </a:solidFill>
                <a:latin typeface="Arial" charset="0"/>
              </a:rPr>
              <a:t>nhuận.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3"/>
              <a:defRPr/>
            </a:pPr>
            <a:r>
              <a:rPr lang="vi-VN" sz="1900" b="1" kern="0" smtClean="0">
                <a:solidFill>
                  <a:srgbClr val="FF0066"/>
                </a:solidFill>
                <a:latin typeface="Arial" charset="0"/>
              </a:rPr>
              <a:t>Đổi </a:t>
            </a:r>
            <a:r>
              <a:rPr lang="vi-VN" sz="1900" b="1" kern="0">
                <a:solidFill>
                  <a:srgbClr val="FF0066"/>
                </a:solidFill>
                <a:latin typeface="Arial" charset="0"/>
              </a:rPr>
              <a:t>mới quản lý đào </a:t>
            </a:r>
            <a:r>
              <a:rPr lang="vi-VN" sz="1900" b="1" kern="0" smtClean="0">
                <a:solidFill>
                  <a:srgbClr val="FF0066"/>
                </a:solidFill>
                <a:latin typeface="Arial" charset="0"/>
              </a:rPr>
              <a:t>tạo</a:t>
            </a:r>
            <a:r>
              <a:rPr lang="en-US" sz="1900" b="1" kern="0" smtClean="0">
                <a:solidFill>
                  <a:srgbClr val="FF0066"/>
                </a:solidFill>
                <a:latin typeface="Arial" charset="0"/>
              </a:rPr>
              <a:t>: </a:t>
            </a:r>
            <a:r>
              <a:rPr lang="vi-VN" sz="1900" b="1" kern="0" smtClean="0">
                <a:solidFill>
                  <a:srgbClr val="0000FF"/>
                </a:solidFill>
                <a:latin typeface="Arial" charset="0"/>
              </a:rPr>
              <a:t>Luật </a:t>
            </a:r>
            <a:r>
              <a:rPr lang="vi-VN" sz="1900" b="1" kern="0">
                <a:solidFill>
                  <a:srgbClr val="0000FF"/>
                </a:solidFill>
                <a:latin typeface="Arial" charset="0"/>
              </a:rPr>
              <a:t>sửa đổi, bổ sung 05 điều (Điều 33, 34, 9, 50, 52) nhằm </a:t>
            </a:r>
            <a:r>
              <a:rPr lang="vi-VN" sz="1900" b="1" kern="0" smtClean="0">
                <a:solidFill>
                  <a:srgbClr val="0000FF"/>
                </a:solidFill>
                <a:latin typeface="Arial" charset="0"/>
              </a:rPr>
              <a:t>đảm </a:t>
            </a:r>
            <a:r>
              <a:rPr lang="vi-VN" sz="1900" b="1" kern="0">
                <a:solidFill>
                  <a:srgbClr val="0000FF"/>
                </a:solidFill>
                <a:latin typeface="Arial" charset="0"/>
              </a:rPr>
              <a:t>bảo chất lượng, hiệu quả và tiệm cận với các chuẩn mực quốc tế thông qua việc xây dựng một số khái niệm tương đồng với quốc </a:t>
            </a:r>
            <a:r>
              <a:rPr lang="vi-VN" sz="1900" b="1" kern="0" smtClean="0">
                <a:solidFill>
                  <a:srgbClr val="0000FF"/>
                </a:solidFill>
                <a:latin typeface="Arial" charset="0"/>
              </a:rPr>
              <a:t>tế</a:t>
            </a:r>
            <a:r>
              <a:rPr lang="en-US" sz="1900" b="1" kern="0" smtClean="0">
                <a:solidFill>
                  <a:srgbClr val="0000FF"/>
                </a:solidFill>
                <a:latin typeface="Arial" charset="0"/>
              </a:rPr>
              <a:t>.</a:t>
            </a:r>
          </a:p>
          <a:p>
            <a:pPr marL="565150" indent="-457200" algn="just" eaLnBrk="1" hangingPunct="1">
              <a:lnSpc>
                <a:spcPct val="105000"/>
              </a:lnSpc>
              <a:spcBef>
                <a:spcPts val="600"/>
              </a:spcBef>
              <a:spcAft>
                <a:spcPts val="0"/>
              </a:spcAft>
              <a:buClr>
                <a:srgbClr val="FF0000"/>
              </a:buClr>
              <a:buFont typeface="+mj-lt"/>
              <a:buAutoNum type="arabicPeriod" startAt="4"/>
              <a:defRPr/>
            </a:pPr>
            <a:r>
              <a:rPr lang="vi-VN" sz="1900" b="1" kern="0" smtClean="0">
                <a:solidFill>
                  <a:srgbClr val="FF0066"/>
                </a:solidFill>
                <a:latin typeface="Arial" charset="0"/>
              </a:rPr>
              <a:t>Đổi </a:t>
            </a:r>
            <a:r>
              <a:rPr lang="vi-VN" sz="1900" b="1" kern="0">
                <a:solidFill>
                  <a:srgbClr val="FF0066"/>
                </a:solidFill>
                <a:latin typeface="Arial" charset="0"/>
              </a:rPr>
              <a:t>mới </a:t>
            </a:r>
            <a:r>
              <a:rPr lang="en-US" sz="1900" b="1" kern="0" smtClean="0">
                <a:solidFill>
                  <a:srgbClr val="FF0066"/>
                </a:solidFill>
                <a:latin typeface="Arial" charset="0"/>
              </a:rPr>
              <a:t>QLNN </a:t>
            </a:r>
            <a:r>
              <a:rPr lang="vi-VN" sz="1900" b="1" kern="0" smtClean="0">
                <a:solidFill>
                  <a:srgbClr val="FF0066"/>
                </a:solidFill>
                <a:latin typeface="Arial" charset="0"/>
              </a:rPr>
              <a:t>trong </a:t>
            </a:r>
            <a:r>
              <a:rPr lang="vi-VN" sz="1900" b="1" kern="0">
                <a:solidFill>
                  <a:srgbClr val="FF0066"/>
                </a:solidFill>
                <a:latin typeface="Arial" charset="0"/>
              </a:rPr>
              <a:t>điều kiện tự chủ đại </a:t>
            </a:r>
            <a:r>
              <a:rPr lang="vi-VN" sz="1900" b="1" kern="0" smtClean="0">
                <a:solidFill>
                  <a:srgbClr val="FF0066"/>
                </a:solidFill>
                <a:latin typeface="Arial" charset="0"/>
              </a:rPr>
              <a:t>học</a:t>
            </a:r>
            <a:r>
              <a:rPr lang="en-US" sz="1900" b="1" kern="0" smtClean="0">
                <a:solidFill>
                  <a:srgbClr val="FF0066"/>
                </a:solidFill>
                <a:latin typeface="Arial" charset="0"/>
              </a:rPr>
              <a:t>: </a:t>
            </a:r>
            <a:r>
              <a:rPr lang="vi-VN" sz="1900" b="1" kern="0" smtClean="0">
                <a:solidFill>
                  <a:srgbClr val="0000FF"/>
                </a:solidFill>
                <a:latin typeface="Arial" charset="0"/>
              </a:rPr>
              <a:t>Luật </a:t>
            </a:r>
            <a:r>
              <a:rPr lang="vi-VN" sz="1900" b="1" kern="0">
                <a:solidFill>
                  <a:srgbClr val="0000FF"/>
                </a:solidFill>
                <a:latin typeface="Arial" charset="0"/>
              </a:rPr>
              <a:t>sửa đổi, bổ sung 14 điều (Điều 4, 6, 7, 9, 11, 12, 20, 21, 38, 42, 45, 54, 68, 69</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4"/>
              <a:defRPr/>
            </a:pPr>
            <a:r>
              <a:rPr lang="vi-VN" sz="1900" b="1" kern="0" smtClean="0">
                <a:solidFill>
                  <a:srgbClr val="FF0066"/>
                </a:solidFill>
                <a:latin typeface="Arial" charset="0"/>
              </a:rPr>
              <a:t>Về </a:t>
            </a:r>
            <a:r>
              <a:rPr lang="vi-VN" sz="1900" b="1" kern="0">
                <a:solidFill>
                  <a:srgbClr val="FF0066"/>
                </a:solidFill>
                <a:latin typeface="Arial" charset="0"/>
              </a:rPr>
              <a:t>quản lý tài chính, tài sản: </a:t>
            </a:r>
            <a:r>
              <a:rPr lang="vi-VN" sz="1900" b="1" kern="0">
                <a:solidFill>
                  <a:srgbClr val="0000FF"/>
                </a:solidFill>
                <a:latin typeface="Arial" charset="0"/>
              </a:rPr>
              <a:t>Luật sửa đổi, bổ sung 4 điều (Điều 64, 65, 66, 67) </a:t>
            </a:r>
            <a:r>
              <a:rPr lang="vi-VN" sz="1900" b="1" kern="0" smtClean="0">
                <a:solidFill>
                  <a:srgbClr val="0000FF"/>
                </a:solidFill>
                <a:latin typeface="Arial" charset="0"/>
              </a:rPr>
              <a:t>theo </a:t>
            </a:r>
            <a:r>
              <a:rPr lang="vi-VN" sz="1900" b="1" kern="0">
                <a:solidFill>
                  <a:srgbClr val="0000FF"/>
                </a:solidFill>
                <a:latin typeface="Arial" charset="0"/>
              </a:rPr>
              <a:t>hướng đổi mới cơ chế quản </a:t>
            </a:r>
            <a:r>
              <a:rPr lang="vi-VN" sz="1900" b="1" kern="0" smtClean="0">
                <a:solidFill>
                  <a:srgbClr val="0000FF"/>
                </a:solidFill>
                <a:latin typeface="Arial" charset="0"/>
              </a:rPr>
              <a:t>lý</a:t>
            </a:r>
            <a:r>
              <a:rPr lang="en-US" sz="1900" b="1" kern="0" smtClean="0">
                <a:solidFill>
                  <a:srgbClr val="0000FF"/>
                </a:solidFill>
                <a:latin typeface="Arial" charset="0"/>
              </a:rPr>
              <a:t>, </a:t>
            </a:r>
            <a:r>
              <a:rPr lang="vi-VN" sz="1900" b="1" kern="0" smtClean="0">
                <a:solidFill>
                  <a:srgbClr val="0000FF"/>
                </a:solidFill>
                <a:latin typeface="Arial" charset="0"/>
              </a:rPr>
              <a:t>đảm </a:t>
            </a:r>
            <a:r>
              <a:rPr lang="vi-VN" sz="1900" b="1" kern="0">
                <a:solidFill>
                  <a:srgbClr val="0000FF"/>
                </a:solidFill>
                <a:latin typeface="Arial" charset="0"/>
              </a:rPr>
              <a:t>bảo thông thoáng và hiệu quả, phù hợp với từng loại hình cơ sở GDĐH để tạo điều kiện cho các cơ sở GDĐH thực hiện tự chủ. </a:t>
            </a:r>
            <a:endParaRPr lang="nb-NO" sz="1900" b="1" kern="0">
              <a:solidFill>
                <a:srgbClr val="0000FF"/>
              </a:solidFill>
              <a:latin typeface="Arial" charset="0"/>
            </a:endParaRPr>
          </a:p>
        </p:txBody>
      </p:sp>
    </p:spTree>
    <p:extLst>
      <p:ext uri="{BB962C8B-B14F-4D97-AF65-F5344CB8AC3E}">
        <p14:creationId xmlns:p14="http://schemas.microsoft.com/office/powerpoint/2010/main" val="85600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500" b="1" kern="0" smtClean="0">
                <a:solidFill>
                  <a:srgbClr val="0000FF"/>
                </a:solidFill>
                <a:latin typeface="Arial" charset="0"/>
              </a:rPr>
              <a:t>GIỚI THIỆU CHUNG VỀ LUẬT GIÁO DỤC ĐẠI HỌC (VĂN BẢN HỢP NHẤT NĂM 2018)</a:t>
            </a:r>
            <a:endParaRPr lang="en-US" sz="25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500" b="1" kern="0" smtClean="0">
                <a:solidFill>
                  <a:srgbClr val="0000FF"/>
                </a:solidFill>
                <a:latin typeface="Arial" charset="0"/>
              </a:rPr>
              <a:t>KẾT </a:t>
            </a:r>
            <a:r>
              <a:rPr lang="nl-NL" sz="2500" b="1" kern="0">
                <a:solidFill>
                  <a:srgbClr val="0000FF"/>
                </a:solidFill>
                <a:latin typeface="Arial" charset="0"/>
              </a:rPr>
              <a:t>QUẢ ĐẠT ĐƯỢC, HẠN CHẾ, BẤT CẬP VÀ SỰ CẦN THIẾT SỬA ĐỔI, BỔ SUNG LUẬT GIÁO DỤC ĐẠI HỌC </a:t>
            </a:r>
            <a:r>
              <a:rPr lang="en-US" sz="2500" b="1" kern="0">
                <a:solidFill>
                  <a:srgbClr val="0000FF"/>
                </a:solidFill>
                <a:latin typeface="Arial" charset="0"/>
              </a:rPr>
              <a:t>NĂM 2012</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500" b="1" kern="0" smtClean="0">
                <a:solidFill>
                  <a:srgbClr val="0000FF"/>
                </a:solidFill>
                <a:latin typeface="Arial" charset="0"/>
              </a:rPr>
              <a:t>MỘT </a:t>
            </a:r>
            <a:r>
              <a:rPr lang="en-US" sz="2500" b="1" kern="0">
                <a:solidFill>
                  <a:srgbClr val="0000FF"/>
                </a:solidFill>
                <a:latin typeface="Arial" charset="0"/>
              </a:rPr>
              <a:t>SỐ </a:t>
            </a:r>
            <a:r>
              <a:rPr lang="nl-NL" sz="2500" b="1" kern="0">
                <a:solidFill>
                  <a:srgbClr val="0000FF"/>
                </a:solidFill>
                <a:latin typeface="Arial" charset="0"/>
              </a:rPr>
              <a:t>ĐIỂM MỚI CƠ BẢN VÀ </a:t>
            </a:r>
            <a:r>
              <a:rPr lang="en-US" sz="2500" b="1" kern="0">
                <a:solidFill>
                  <a:srgbClr val="0000FF"/>
                </a:solidFill>
                <a:latin typeface="Arial" charset="0"/>
              </a:rPr>
              <a:t>NHỮNG NỘI DUNG CƠ BẢN </a:t>
            </a:r>
            <a:r>
              <a:rPr lang="nl-NL" sz="2500" b="1" kern="0" smtClean="0">
                <a:solidFill>
                  <a:srgbClr val="0000FF"/>
                </a:solidFill>
                <a:latin typeface="Arial" charset="0"/>
              </a:rPr>
              <a:t>CỦA </a:t>
            </a:r>
            <a:r>
              <a:rPr lang="en-US" sz="2500" b="1" kern="0" smtClean="0">
                <a:solidFill>
                  <a:srgbClr val="0000FF"/>
                </a:solidFill>
                <a:latin typeface="Arial" charset="0"/>
              </a:rPr>
              <a:t>LUẬT </a:t>
            </a:r>
            <a:r>
              <a:rPr lang="en-US" sz="2500" b="1" kern="0">
                <a:solidFill>
                  <a:srgbClr val="0000FF"/>
                </a:solidFill>
                <a:latin typeface="Arial" charset="0"/>
              </a:rPr>
              <a:t>GIÁO DỤC ĐẠI </a:t>
            </a:r>
            <a:r>
              <a:rPr lang="en-US" sz="2500" b="1" kern="0" smtClean="0">
                <a:solidFill>
                  <a:srgbClr val="0000FF"/>
                </a:solidFill>
                <a:latin typeface="Arial" charset="0"/>
              </a:rPr>
              <a:t>HỌC</a:t>
            </a:r>
            <a:endParaRPr lang="en-US" sz="25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88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310"/>
            <a:ext cx="9144000" cy="4945380"/>
          </a:xfrm>
          <a:prstGeom prst="rect">
            <a:avLst/>
          </a:prstGeom>
        </p:spPr>
      </p:pic>
    </p:spTree>
    <p:extLst>
      <p:ext uri="{BB962C8B-B14F-4D97-AF65-F5344CB8AC3E}">
        <p14:creationId xmlns:p14="http://schemas.microsoft.com/office/powerpoint/2010/main" val="3572677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Quyền tự chủ của cơ sở giáo dục đại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(2012)</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Cơ </a:t>
            </a:r>
            <a:r>
              <a:rPr lang="vi-VN" sz="2000" b="1" kern="0">
                <a:solidFill>
                  <a:srgbClr val="0000FF"/>
                </a:solidFill>
                <a:latin typeface="Arial" charset="0"/>
              </a:rPr>
              <a:t>sở giáo dục đại học tự chủ trong các hoạt động chủ yếu thuộc các lĩnh vực tổ chức và nhân sự, tài chính và tài sản, đào tạo, khoa học và công nghệ, hợp tác quốc tế, bảo đảm chất lượng giáo dục đại học. Cơ sở giáo dục đại học thực hiện quyền tự chủ ở mức độ cao hơn phù hợp với năng lực, kết quả xếp hạng và kết quả kiểm định chất lượng giáo </a:t>
            </a:r>
            <a:r>
              <a:rPr lang="vi-VN" sz="2000" b="1" kern="0" smtClean="0">
                <a:solidFill>
                  <a:srgbClr val="0000FF"/>
                </a:solidFill>
                <a:latin typeface="Arial" charset="0"/>
              </a:rPr>
              <a:t>dục.</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Cơ </a:t>
            </a:r>
            <a:r>
              <a:rPr lang="vi-VN" sz="2000" b="1" kern="0">
                <a:solidFill>
                  <a:srgbClr val="0000FF"/>
                </a:solidFill>
                <a:latin typeface="Arial" charset="0"/>
              </a:rPr>
              <a:t>sở giáo dục đại học không còn đủ năng lực thực hiện quyền tự chủ hoặc vi phạm pháp luật trong quá trình thực hiện quyền tự chủ, tùy thuộc mức độ, bị xử lý theo quy định của pháp luật</a:t>
            </a:r>
            <a:r>
              <a:rPr lang="vi-VN" sz="2000" b="1" kern="0" smtClean="0">
                <a:solidFill>
                  <a:srgbClr val="0000FF"/>
                </a:solidFill>
                <a:latin typeface="Arial" charset="0"/>
              </a:rPr>
              <a:t>.</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57098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800"/>
              </a:spcBef>
              <a:spcAft>
                <a:spcPts val="0"/>
              </a:spcAft>
              <a:buClr>
                <a:srgbClr val="FF0000"/>
              </a:buClr>
              <a:buFont typeface="+mj-lt"/>
              <a:buAutoNum type="arabicPeriod"/>
              <a:defRPr/>
            </a:pP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thực hiện quyền tự chủ và trách nhiệm giải trình theo quy định của pháp luật. Các cơ quan, tổ chức, cá nhân có trách nhiệm tôn trọng và bảo đảm quyền tự chủ của </a:t>
            </a:r>
            <a:r>
              <a:rPr lang="en-US" sz="1950" b="1" kern="0" smtClean="0">
                <a:solidFill>
                  <a:srgbClr val="0000FF"/>
                </a:solidFill>
                <a:latin typeface="Arial" charset="0"/>
              </a:rPr>
              <a:t>CSGD </a:t>
            </a:r>
            <a:r>
              <a:rPr lang="vi-VN" sz="1950" b="1" kern="0" smtClean="0">
                <a:solidFill>
                  <a:srgbClr val="0000FF"/>
                </a:solidFill>
                <a:latin typeface="Arial" charset="0"/>
              </a:rPr>
              <a:t>đại học.</a:t>
            </a:r>
            <a:endParaRPr lang="en-US" sz="195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vi-VN" sz="1950" b="1" kern="0" spc="-40" smtClean="0">
                <a:solidFill>
                  <a:srgbClr val="0000FF"/>
                </a:solidFill>
                <a:latin typeface="Arial" charset="0"/>
              </a:rPr>
              <a:t>Điều </a:t>
            </a:r>
            <a:r>
              <a:rPr lang="vi-VN" sz="1950" b="1" kern="0" spc="-40">
                <a:solidFill>
                  <a:srgbClr val="0000FF"/>
                </a:solidFill>
                <a:latin typeface="Arial" charset="0"/>
              </a:rPr>
              <a:t>kiện thực hiện quyền tự chủ của </a:t>
            </a:r>
            <a:r>
              <a:rPr lang="en-US" sz="1950" b="1" kern="0" spc="-40" smtClean="0">
                <a:solidFill>
                  <a:srgbClr val="0000FF"/>
                </a:solidFill>
                <a:latin typeface="Arial" charset="0"/>
              </a:rPr>
              <a:t>CSGD </a:t>
            </a:r>
            <a:r>
              <a:rPr lang="vi-VN" sz="1950" b="1" kern="0" spc="-40" smtClean="0">
                <a:solidFill>
                  <a:srgbClr val="0000FF"/>
                </a:solidFill>
                <a:latin typeface="Arial" charset="0"/>
              </a:rPr>
              <a:t>được quy </a:t>
            </a:r>
            <a:r>
              <a:rPr lang="vi-VN" sz="1950" b="1" kern="0" spc="-40">
                <a:solidFill>
                  <a:srgbClr val="0000FF"/>
                </a:solidFill>
                <a:latin typeface="Arial" charset="0"/>
              </a:rPr>
              <a:t>định như </a:t>
            </a:r>
            <a:r>
              <a:rPr lang="vi-VN" sz="1950" b="1" kern="0" spc="-40" smtClean="0">
                <a:solidFill>
                  <a:srgbClr val="0000FF"/>
                </a:solidFill>
                <a:latin typeface="Arial" charset="0"/>
              </a:rPr>
              <a:t>sau:</a:t>
            </a:r>
            <a:endParaRPr lang="en-US" sz="1950" b="1" kern="0" spc="-4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Đã </a:t>
            </a:r>
            <a:r>
              <a:rPr lang="vi-VN" sz="1950" b="1" kern="0">
                <a:solidFill>
                  <a:srgbClr val="0000FF"/>
                </a:solidFill>
                <a:latin typeface="Arial" charset="0"/>
              </a:rPr>
              <a:t>thành lập hội đồng trường, hội đồng đại học; đã được công nhận đạt chuẩn chất lượng cơ sở giáo dục đại học bởi tổ chức kiểm định chất lượng giáo dục hợp </a:t>
            </a:r>
            <a:r>
              <a:rPr lang="vi-VN" sz="1950" b="1" kern="0" smtClean="0">
                <a:solidFill>
                  <a:srgbClr val="0000FF"/>
                </a:solidFill>
                <a:latin typeface="Arial" charset="0"/>
              </a:rPr>
              <a:t>pháp;</a:t>
            </a:r>
            <a:endParaRPr lang="en-US" sz="195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Đã </a:t>
            </a:r>
            <a:r>
              <a:rPr lang="vi-VN" sz="1950" b="1" kern="0">
                <a:solidFill>
                  <a:srgbClr val="0000FF"/>
                </a:solidFill>
                <a:latin typeface="Arial" charset="0"/>
              </a:rPr>
              <a:t>ban hành và tổ chức thực hiện quy chế tổ chức và hoạt động; quy chế tài chính; quy chế, quy trình, quy định quản lý nội bộ khác và có chính sách bảo đảm chất lượng đáp ứng tiêu chuẩn do Nhà nước quy </a:t>
            </a:r>
            <a:r>
              <a:rPr lang="vi-VN" sz="1950" b="1" kern="0" smtClean="0">
                <a:solidFill>
                  <a:srgbClr val="0000FF"/>
                </a:solidFill>
                <a:latin typeface="Arial" charset="0"/>
              </a:rPr>
              <a:t>định;</a:t>
            </a:r>
            <a:endParaRPr lang="en-US" sz="195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Thực </a:t>
            </a:r>
            <a:r>
              <a:rPr lang="vi-VN" sz="1950" b="1" kern="0">
                <a:solidFill>
                  <a:srgbClr val="0000FF"/>
                </a:solidFill>
                <a:latin typeface="Arial" charset="0"/>
              </a:rPr>
              <a:t>hiện phân quyền tự chủ và trách nhiệm giải trình đến từng đơn vị, cá nhân trong cơ sở giáo dục đại </a:t>
            </a:r>
            <a:r>
              <a:rPr lang="vi-VN" sz="1950" b="1" kern="0" smtClean="0">
                <a:solidFill>
                  <a:srgbClr val="0000FF"/>
                </a:solidFill>
                <a:latin typeface="Arial" charset="0"/>
              </a:rPr>
              <a:t>học;</a:t>
            </a:r>
            <a:endParaRPr lang="en-US" sz="195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Công </a:t>
            </a:r>
            <a:r>
              <a:rPr lang="vi-VN" sz="1950" b="1" kern="0">
                <a:solidFill>
                  <a:srgbClr val="0000FF"/>
                </a:solidFill>
                <a:latin typeface="Arial" charset="0"/>
              </a:rPr>
              <a:t>khai điều kiện bảo đảm chất lượng, kết quả kiểm định, tỷ lệ sinh viên tốt nghiệp có việc làm và thông tin khác theo quy định của pháp luật</a:t>
            </a:r>
            <a:r>
              <a:rPr lang="vi-VN" sz="1950" b="1" kern="0" smtClean="0">
                <a:solidFill>
                  <a:srgbClr val="0000FF"/>
                </a:solidFill>
                <a:latin typeface="Arial" charset="0"/>
              </a:rPr>
              <a:t>.</a:t>
            </a:r>
            <a:endParaRPr lang="nb-NO" sz="19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Quyền tự chủ và trách nhiệm giải trình của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sở giáo dục đại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 (2018)</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059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startAt="3"/>
              <a:defRPr/>
            </a:pPr>
            <a:r>
              <a:rPr lang="vi-VN" sz="1950" b="1" kern="0" smtClean="0">
                <a:solidFill>
                  <a:srgbClr val="FF0066"/>
                </a:solidFill>
                <a:latin typeface="Arial" charset="0"/>
              </a:rPr>
              <a:t>Quyền </a:t>
            </a:r>
            <a:r>
              <a:rPr lang="vi-VN" sz="1950" b="1" kern="0">
                <a:solidFill>
                  <a:srgbClr val="FF0066"/>
                </a:solidFill>
                <a:latin typeface="Arial" charset="0"/>
              </a:rPr>
              <a:t>tự chủ trong học thuật, trong hoạt động chuyên môn </a:t>
            </a:r>
            <a:r>
              <a:rPr lang="vi-VN" sz="1950" b="1" kern="0">
                <a:solidFill>
                  <a:srgbClr val="0000FF"/>
                </a:solidFill>
                <a:latin typeface="Arial" charset="0"/>
              </a:rPr>
              <a:t>bao gồm ban hành, tổ chức thực hiện tiêu chuẩn, chính sách chất lượng, mở ngành, tuyển sinh, đào tạo, hoạt động khoa học và công nghệ, hợp tác trong nước và quốc tế phù hợp với quy định của pháp </a:t>
            </a:r>
            <a:r>
              <a:rPr lang="vi-VN" sz="1950" b="1" kern="0" smtClean="0">
                <a:solidFill>
                  <a:srgbClr val="0000FF"/>
                </a:solidFill>
                <a:latin typeface="Arial" charset="0"/>
              </a:rPr>
              <a:t>luật.</a:t>
            </a:r>
            <a:endParaRPr lang="en-US" sz="195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3"/>
              <a:defRPr/>
            </a:pPr>
            <a:r>
              <a:rPr lang="vi-VN" sz="1950" b="1" kern="0" smtClean="0">
                <a:solidFill>
                  <a:srgbClr val="FF0066"/>
                </a:solidFill>
                <a:latin typeface="Arial" charset="0"/>
              </a:rPr>
              <a:t>Quyền </a:t>
            </a:r>
            <a:r>
              <a:rPr lang="vi-VN" sz="1950" b="1" kern="0">
                <a:solidFill>
                  <a:srgbClr val="FF0066"/>
                </a:solidFill>
                <a:latin typeface="Arial" charset="0"/>
              </a:rPr>
              <a:t>tự chủ trong tổ chức và nhân sự </a:t>
            </a:r>
            <a:r>
              <a:rPr lang="vi-VN" sz="1950" b="1" kern="0">
                <a:solidFill>
                  <a:srgbClr val="0000FF"/>
                </a:solidFill>
                <a:latin typeface="Arial" charset="0"/>
              </a:rPr>
              <a:t>bao gồm ban hành và tổ chức thực hiện quy định nội bộ về cơ cấu tổ chức, cơ cấu lao động, danh mục, tiêu chuẩn, chế độ của từng vị trí việc làm; tuyển dụng, sử dụng và cho thôi việc đối với giảng viên, viên chức và người lao động khác, quyết định nhân sự quản trị, quản lý trong cơ sở giáo dục đại học phù hợp với quy định của pháp </a:t>
            </a:r>
            <a:r>
              <a:rPr lang="vi-VN" sz="1950" b="1" kern="0" smtClean="0">
                <a:solidFill>
                  <a:srgbClr val="0000FF"/>
                </a:solidFill>
                <a:latin typeface="Arial" charset="0"/>
              </a:rPr>
              <a:t>luật.</a:t>
            </a:r>
            <a:endParaRPr lang="en-US" sz="195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3"/>
              <a:defRPr/>
            </a:pPr>
            <a:r>
              <a:rPr lang="vi-VN" sz="1950" b="1" kern="0" smtClean="0">
                <a:solidFill>
                  <a:srgbClr val="FF0066"/>
                </a:solidFill>
                <a:latin typeface="Arial" charset="0"/>
              </a:rPr>
              <a:t>Quyền </a:t>
            </a:r>
            <a:r>
              <a:rPr lang="vi-VN" sz="1950" b="1" kern="0">
                <a:solidFill>
                  <a:srgbClr val="FF0066"/>
                </a:solidFill>
                <a:latin typeface="Arial" charset="0"/>
              </a:rPr>
              <a:t>tự chủ trong tài chính và tài sản </a:t>
            </a:r>
            <a:r>
              <a:rPr lang="vi-VN" sz="1950" b="1" kern="0">
                <a:solidFill>
                  <a:srgbClr val="0000FF"/>
                </a:solidFill>
                <a:latin typeface="Arial" charset="0"/>
              </a:rPr>
              <a:t>bao gồm ban hành và tổ chức thực hiện quy định nội bộ về nguồn thu, quản lý và sử dụng nguồn tài chính, tài sản; thu hút nguồn vốn đầu tư phát triển; chính sách học phí, học bổng cho sinh viên và chính sách khác phù hợp với quy định của pháp </a:t>
            </a:r>
            <a:r>
              <a:rPr lang="vi-VN" sz="1950" b="1" kern="0" smtClean="0">
                <a:solidFill>
                  <a:srgbClr val="0000FF"/>
                </a:solidFill>
                <a:latin typeface="Arial" charset="0"/>
              </a:rPr>
              <a:t>luật.</a:t>
            </a:r>
            <a:endParaRPr lang="nb-NO" sz="19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Quyền tự chủ và trách nhiệm giải trình của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sở giáo dục đại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 (2018)</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96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800"/>
              </a:spcBef>
              <a:spcAft>
                <a:spcPts val="0"/>
              </a:spcAft>
              <a:buClr>
                <a:srgbClr val="FF0000"/>
              </a:buClr>
              <a:buFont typeface="+mj-lt"/>
              <a:buAutoNum type="arabicPeriod" startAt="6"/>
              <a:defRPr/>
            </a:pPr>
            <a:r>
              <a:rPr lang="vi-VN" sz="1950" b="1" kern="0" smtClean="0">
                <a:solidFill>
                  <a:srgbClr val="0000FF"/>
                </a:solidFill>
                <a:latin typeface="Arial" charset="0"/>
              </a:rPr>
              <a:t>Trách </a:t>
            </a:r>
            <a:r>
              <a:rPr lang="vi-VN" sz="1950" b="1" kern="0">
                <a:solidFill>
                  <a:srgbClr val="0000FF"/>
                </a:solidFill>
                <a:latin typeface="Arial" charset="0"/>
              </a:rPr>
              <a:t>nhiệm giải trình của </a:t>
            </a: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đối với chủ sở hữu, người học, xã hội, cơ quan quản lý có thẩm quyền và các bên liên quan được quy định như </a:t>
            </a:r>
            <a:r>
              <a:rPr lang="vi-VN" sz="1950" b="1" kern="0" smtClean="0">
                <a:solidFill>
                  <a:srgbClr val="0000FF"/>
                </a:solidFill>
                <a:latin typeface="Arial" charset="0"/>
              </a:rPr>
              <a:t>sau:</a:t>
            </a:r>
            <a:endParaRPr lang="en-US" sz="195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Giải </a:t>
            </a:r>
            <a:r>
              <a:rPr lang="vi-VN" sz="1950" b="1" kern="0">
                <a:solidFill>
                  <a:srgbClr val="0000FF"/>
                </a:solidFill>
                <a:latin typeface="Arial" charset="0"/>
              </a:rPr>
              <a:t>trình về việc thực hiện tiêu chuẩn, chính sách chất lượng, về việc quy định, thực hiện quy định của </a:t>
            </a: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chịu trách nhiệm trước pháp luật nếu không thực hiện quy định, cam kết bảo đảm chất lượng hoạt </a:t>
            </a:r>
            <a:r>
              <a:rPr lang="vi-VN" sz="1950" b="1" kern="0" smtClean="0">
                <a:solidFill>
                  <a:srgbClr val="0000FF"/>
                </a:solidFill>
                <a:latin typeface="Arial" charset="0"/>
              </a:rPr>
              <a:t>động;</a:t>
            </a:r>
            <a:endParaRPr lang="en-US" sz="195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Công </a:t>
            </a:r>
            <a:r>
              <a:rPr lang="vi-VN" sz="1950" b="1" kern="0">
                <a:solidFill>
                  <a:srgbClr val="0000FF"/>
                </a:solidFill>
                <a:latin typeface="Arial" charset="0"/>
              </a:rPr>
              <a:t>khai báo cáo hằng năm về các chỉ số kết quả hoạt động trên trang thông tin điện tử của </a:t>
            </a: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thực hiện chế độ báo cáo định kỳ, đột xuất với chủ sở hữu và cơ quan quản lý có thẩm </a:t>
            </a:r>
            <a:r>
              <a:rPr lang="vi-VN" sz="1950" b="1" kern="0" smtClean="0">
                <a:solidFill>
                  <a:srgbClr val="0000FF"/>
                </a:solidFill>
                <a:latin typeface="Arial" charset="0"/>
              </a:rPr>
              <a:t>quyền;</a:t>
            </a:r>
            <a:endParaRPr lang="en-US" sz="195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50" b="1" kern="0" smtClean="0">
                <a:solidFill>
                  <a:srgbClr val="0000FF"/>
                </a:solidFill>
                <a:latin typeface="Arial" charset="0"/>
              </a:rPr>
              <a:t>Giải </a:t>
            </a:r>
            <a:r>
              <a:rPr lang="vi-VN" sz="1950" b="1" kern="0">
                <a:solidFill>
                  <a:srgbClr val="0000FF"/>
                </a:solidFill>
                <a:latin typeface="Arial" charset="0"/>
              </a:rPr>
              <a:t>trình về mức lương, thưởng và quyền lợi khác của chức danh lãnh đạo, quản lý của </a:t>
            </a: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tại hội nghị cán bộ, viên chức, người lao động; thực hiện kiểm toán đối với báo cáo tài chính, báo cáo quyết toán hằng năm, kiểm toán đầu tư và mua sắm; giải trình về hoạt động của </a:t>
            </a:r>
            <a:r>
              <a:rPr lang="en-US" sz="1950" b="1" kern="0" smtClean="0">
                <a:solidFill>
                  <a:srgbClr val="0000FF"/>
                </a:solidFill>
                <a:latin typeface="Arial" charset="0"/>
              </a:rPr>
              <a:t>CSGD </a:t>
            </a:r>
            <a:r>
              <a:rPr lang="vi-VN" sz="1950" b="1" kern="0" smtClean="0">
                <a:solidFill>
                  <a:srgbClr val="0000FF"/>
                </a:solidFill>
                <a:latin typeface="Arial" charset="0"/>
              </a:rPr>
              <a:t>đại </a:t>
            </a:r>
            <a:r>
              <a:rPr lang="vi-VN" sz="1950" b="1" kern="0">
                <a:solidFill>
                  <a:srgbClr val="0000FF"/>
                </a:solidFill>
                <a:latin typeface="Arial" charset="0"/>
              </a:rPr>
              <a:t>học trước chủ sở hữu, cơ quan quản lý có thẩm quyền</a:t>
            </a:r>
            <a:r>
              <a:rPr lang="vi-VN" sz="1950" b="1" kern="0" smtClean="0">
                <a:solidFill>
                  <a:srgbClr val="0000FF"/>
                </a:solidFill>
                <a:latin typeface="Arial" charset="0"/>
              </a:rPr>
              <a:t>;</a:t>
            </a:r>
            <a:endParaRPr lang="nb-NO" sz="19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Quyền tự chủ và trách nhiệm giải trình của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sở giáo dục đại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 (2018)</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88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lphaLcParenR" startAt="4"/>
              <a:defRPr/>
            </a:pPr>
            <a:r>
              <a:rPr lang="vi-VN" sz="1950" b="1" kern="0" smtClean="0">
                <a:solidFill>
                  <a:srgbClr val="0000FF"/>
                </a:solidFill>
                <a:latin typeface="Arial" charset="0"/>
              </a:rPr>
              <a:t>Thực </a:t>
            </a:r>
            <a:r>
              <a:rPr lang="vi-VN" sz="1950" b="1" kern="0">
                <a:solidFill>
                  <a:srgbClr val="0000FF"/>
                </a:solidFill>
                <a:latin typeface="Arial" charset="0"/>
              </a:rPr>
              <a:t>hiện công khai trung thực báo cáo tài chính hằng năm và nội dung khác trên trang thông tin điện tử của cơ sở giáo dục đại học theo quy định của Bộ Giáo dục và Đào </a:t>
            </a:r>
            <a:r>
              <a:rPr lang="vi-VN" sz="1950" b="1" kern="0" smtClean="0">
                <a:solidFill>
                  <a:srgbClr val="0000FF"/>
                </a:solidFill>
                <a:latin typeface="Arial" charset="0"/>
              </a:rPr>
              <a:t>tạo;</a:t>
            </a:r>
            <a:endParaRPr lang="en-US" sz="1950" b="1" kern="0" smtClean="0">
              <a:solidFill>
                <a:srgbClr val="0000FF"/>
              </a:solidFill>
              <a:latin typeface="Arial" charset="0"/>
            </a:endParaRPr>
          </a:p>
          <a:p>
            <a:pPr marL="565150" indent="-450850" algn="just" eaLnBrk="1" hangingPunct="1">
              <a:lnSpc>
                <a:spcPct val="110000"/>
              </a:lnSpc>
              <a:spcBef>
                <a:spcPts val="1000"/>
              </a:spcBef>
              <a:spcAft>
                <a:spcPts val="0"/>
              </a:spcAft>
              <a:buClr>
                <a:srgbClr val="FF0000"/>
              </a:buClr>
              <a:buNone/>
              <a:defRPr/>
            </a:pPr>
            <a:r>
              <a:rPr lang="en-US" sz="1950" b="1" kern="0" smtClean="0">
                <a:solidFill>
                  <a:srgbClr val="FF0000"/>
                </a:solidFill>
                <a:latin typeface="Arial" charset="0"/>
              </a:rPr>
              <a:t>đ)</a:t>
            </a:r>
            <a:r>
              <a:rPr lang="en-US" sz="1950" b="1" kern="0" smtClean="0">
                <a:solidFill>
                  <a:srgbClr val="0000FF"/>
                </a:solidFill>
                <a:latin typeface="Arial" charset="0"/>
              </a:rPr>
              <a:t>   </a:t>
            </a:r>
            <a:r>
              <a:rPr lang="vi-VN" sz="1950" b="1" kern="0" smtClean="0">
                <a:solidFill>
                  <a:srgbClr val="0000FF"/>
                </a:solidFill>
                <a:latin typeface="Arial" charset="0"/>
              </a:rPr>
              <a:t>Thực </a:t>
            </a:r>
            <a:r>
              <a:rPr lang="vi-VN" sz="1950" b="1" kern="0">
                <a:solidFill>
                  <a:srgbClr val="0000FF"/>
                </a:solidFill>
                <a:latin typeface="Arial" charset="0"/>
              </a:rPr>
              <a:t>hiện nội dung, hình thức giải trình khác theo quy định của pháp </a:t>
            </a:r>
            <a:r>
              <a:rPr lang="vi-VN" sz="1950" b="1" kern="0" smtClean="0">
                <a:solidFill>
                  <a:srgbClr val="0000FF"/>
                </a:solidFill>
                <a:latin typeface="Arial" charset="0"/>
              </a:rPr>
              <a:t>luật</a:t>
            </a:r>
            <a:r>
              <a:rPr lang="en-US" sz="1950" b="1" kern="0" smtClean="0">
                <a:solidFill>
                  <a:srgbClr val="0000FF"/>
                </a:solidFill>
                <a:latin typeface="Arial" charset="0"/>
              </a:rPr>
              <a:t>.</a:t>
            </a:r>
          </a:p>
          <a:p>
            <a:pPr indent="-457200" algn="just" eaLnBrk="1" hangingPunct="1">
              <a:lnSpc>
                <a:spcPct val="110000"/>
              </a:lnSpc>
              <a:spcBef>
                <a:spcPts val="1000"/>
              </a:spcBef>
              <a:spcAft>
                <a:spcPts val="0"/>
              </a:spcAft>
              <a:buClr>
                <a:srgbClr val="FF0000"/>
              </a:buClr>
              <a:buFont typeface="+mj-lt"/>
              <a:buAutoNum type="arabicPeriod" startAt="7"/>
              <a:defRPr/>
            </a:pPr>
            <a:r>
              <a:rPr lang="vi-VN" sz="1950" b="1" kern="0" smtClean="0">
                <a:solidFill>
                  <a:srgbClr val="0000FF"/>
                </a:solidFill>
                <a:latin typeface="Arial" charset="0"/>
              </a:rPr>
              <a:t>Chính </a:t>
            </a:r>
            <a:r>
              <a:rPr lang="vi-VN" sz="1950" b="1" kern="0">
                <a:solidFill>
                  <a:srgbClr val="0000FF"/>
                </a:solidFill>
                <a:latin typeface="Arial" charset="0"/>
              </a:rPr>
              <a:t>phủ quy định chi tiết về quyền tự chủ và trách nhiệm giải trình của cơ sở giáo dục đại học.</a:t>
            </a:r>
            <a:endParaRPr lang="en-US" sz="1950" b="1" ker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6"/>
              <a:defRPr/>
            </a:pPr>
            <a:endParaRPr lang="nb-NO" sz="195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Quyền tự chủ và trách nhiệm giải trình của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sở giáo dục đại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 (2018)</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05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737"/>
            <a:ext cx="9144000" cy="5534526"/>
          </a:xfrm>
          <a:prstGeom prst="rect">
            <a:avLst/>
          </a:prstGeom>
        </p:spPr>
      </p:pic>
    </p:spTree>
    <p:extLst>
      <p:ext uri="{BB962C8B-B14F-4D97-AF65-F5344CB8AC3E}">
        <p14:creationId xmlns:p14="http://schemas.microsoft.com/office/powerpoint/2010/main" val="411842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14. Cơ cấu tổ chức của trường đại 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cấu tổ chức của trường đại học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Hội </a:t>
            </a:r>
            <a:r>
              <a:rPr lang="vi-VN" sz="1900" b="1" kern="0">
                <a:solidFill>
                  <a:srgbClr val="0000FF"/>
                </a:solidFill>
                <a:latin typeface="Arial" charset="0"/>
              </a:rPr>
              <a:t>đồng trường đại học, hội đồng học viện (sau đây gọi chung là hội đồng trường</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Hiệu </a:t>
            </a:r>
            <a:r>
              <a:rPr lang="vi-VN" sz="1900" b="1" kern="0">
                <a:solidFill>
                  <a:srgbClr val="0000FF"/>
                </a:solidFill>
                <a:latin typeface="Arial" charset="0"/>
              </a:rPr>
              <a:t>trưởng trường đại học, giám đốc học viện (sau đây gọi chung là hiệu trưởng trường đại học); phó hiệu trưởng trường đại học, phó giám đốc học viện (sau đây gọi chung là phó hiệu trưởng trường </a:t>
            </a:r>
            <a:r>
              <a:rPr lang="en-US" sz="1900" b="1" kern="0" smtClean="0">
                <a:solidFill>
                  <a:srgbClr val="0000FF"/>
                </a:solidFill>
                <a:latin typeface="Arial" charset="0"/>
              </a:rPr>
              <a:t>ĐH</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Hội </a:t>
            </a:r>
            <a:r>
              <a:rPr lang="vi-VN" sz="1900" b="1" kern="0">
                <a:solidFill>
                  <a:srgbClr val="0000FF"/>
                </a:solidFill>
                <a:latin typeface="Arial" charset="0"/>
              </a:rPr>
              <a:t>đồng khoa học và đào tạo; hội đồng khác (nếu có</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Khoa</a:t>
            </a:r>
            <a:r>
              <a:rPr lang="vi-VN" sz="1900" b="1" kern="0">
                <a:solidFill>
                  <a:srgbClr val="0000FF"/>
                </a:solidFill>
                <a:latin typeface="Arial" charset="0"/>
              </a:rPr>
              <a:t>, phòng chức năng, thư viện, tổ chức khoa học và công nghệ, tổ chức phục vụ đào tạo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0850" algn="just" eaLnBrk="1" hangingPunct="1">
              <a:lnSpc>
                <a:spcPct val="108000"/>
              </a:lnSpc>
              <a:spcBef>
                <a:spcPts val="8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Trường</a:t>
            </a:r>
            <a:r>
              <a:rPr lang="vi-VN" sz="1900" b="1" kern="0">
                <a:solidFill>
                  <a:srgbClr val="0000FF"/>
                </a:solidFill>
                <a:latin typeface="Arial" charset="0"/>
              </a:rPr>
              <a:t>, phân hiệu, viện nghiên cứu, cơ sở dịch vụ, doanh nghiệp, cơ sở kinh doanh và đơn vị khác (nếu có) theo nhu cầu phát triển của trường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cấu tổ chức cụ thể của trường đại học, mối quan hệ và mức độ tự chủ của đơn vị thuộc, trực thuộc trường đại học được quy định trong quy chế tổ chức và hoạt động của trường đại học</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88707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Cơ cấu tổ chức của đại 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cấu tổ chức của đại học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Hội </a:t>
            </a:r>
            <a:r>
              <a:rPr lang="vi-VN" sz="1900" b="1" kern="0">
                <a:solidFill>
                  <a:srgbClr val="0000FF"/>
                </a:solidFill>
                <a:latin typeface="Arial" charset="0"/>
              </a:rPr>
              <a:t>đồng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Giám </a:t>
            </a:r>
            <a:r>
              <a:rPr lang="vi-VN" sz="1900" b="1" kern="0">
                <a:solidFill>
                  <a:srgbClr val="0000FF"/>
                </a:solidFill>
                <a:latin typeface="Arial" charset="0"/>
              </a:rPr>
              <a:t>đốc đại học; phó giám đốc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Hội </a:t>
            </a:r>
            <a:r>
              <a:rPr lang="vi-VN" sz="1900" b="1" kern="0">
                <a:solidFill>
                  <a:srgbClr val="0000FF"/>
                </a:solidFill>
                <a:latin typeface="Arial" charset="0"/>
              </a:rPr>
              <a:t>đồng khoa học và đào tạo; hội đồng khác (nếu có</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Trường </a:t>
            </a:r>
            <a:r>
              <a:rPr lang="vi-VN" sz="1900" b="1" kern="0">
                <a:solidFill>
                  <a:srgbClr val="0000FF"/>
                </a:solidFill>
                <a:latin typeface="Arial" charset="0"/>
              </a:rPr>
              <a:t>đại học, viện nghiên cứu thành viên (nếu có); trường, ban chức năng, tổ chức khoa học và công nghệ, thư viện và tổ chức phục vụ đào tạo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0850" algn="just" eaLnBrk="1" hangingPunct="1">
              <a:lnSpc>
                <a:spcPct val="110000"/>
              </a:lnSpc>
              <a:spcBef>
                <a:spcPts val="1000"/>
              </a:spcBef>
              <a:spcAft>
                <a:spcPts val="0"/>
              </a:spcAft>
              <a:buClr>
                <a:srgbClr val="FF0000"/>
              </a:buClr>
              <a:buNone/>
              <a:defRPr/>
            </a:pPr>
            <a:r>
              <a:rPr lang="en-US" sz="1900" b="1" kern="0" smtClean="0">
                <a:solidFill>
                  <a:srgbClr val="FF0000"/>
                </a:solidFill>
                <a:latin typeface="Arial" charset="0"/>
              </a:rPr>
              <a:t>đ)</a:t>
            </a:r>
            <a:r>
              <a:rPr lang="en-US" sz="1900" b="1" kern="0" smtClean="0">
                <a:solidFill>
                  <a:srgbClr val="0000FF"/>
                </a:solidFill>
                <a:latin typeface="Arial" charset="0"/>
              </a:rPr>
              <a:t>  </a:t>
            </a:r>
            <a:r>
              <a:rPr lang="vi-VN" sz="1900" b="1" kern="0" smtClean="0">
                <a:solidFill>
                  <a:srgbClr val="0000FF"/>
                </a:solidFill>
                <a:latin typeface="Arial" charset="0"/>
              </a:rPr>
              <a:t>Khoa</a:t>
            </a:r>
            <a:r>
              <a:rPr lang="vi-VN" sz="1900" b="1" kern="0">
                <a:solidFill>
                  <a:srgbClr val="0000FF"/>
                </a:solidFill>
                <a:latin typeface="Arial" charset="0"/>
              </a:rPr>
              <a:t>, phân hiệu, viện nghiên cứu, trung tâm, cơ sở dịch vụ, doanh nghiệp, cơ sở kinh doanh và đơn vị khác (nếu có) theo nhu cầu phát triển của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cấu tổ chức cụ thể của đại học, mối quan hệ, mức độ tự chủ của đơn vị thành viên và đơn vị thuộc, trực thuộc đại học được quy định trong quy chế tổ chức và hoạt động của đại học</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593229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16a. Nhà đầu tư</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đầu tư là tổ chức, cá nhân trong nước hoặc nước ngoài đầu tư thành lập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tư thục,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tư thục hoạt động không vì lợi nhuận bằng nguồn vốn ngoài ngân sách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đầu tư có trách nhiệm và quyền hạn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qua chiến lược, kế hoạch phát triển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kế hoạch phát triển trường </a:t>
            </a:r>
            <a:r>
              <a:rPr lang="en-US" sz="1900" b="1" kern="0" smtClean="0">
                <a:solidFill>
                  <a:srgbClr val="0000FF"/>
                </a:solidFill>
                <a:latin typeface="Arial" charset="0"/>
              </a:rPr>
              <a:t>ĐH </a:t>
            </a:r>
            <a:r>
              <a:rPr lang="vi-VN" sz="1900" b="1" kern="0" smtClean="0">
                <a:solidFill>
                  <a:srgbClr val="0000FF"/>
                </a:solidFill>
                <a:latin typeface="Arial" charset="0"/>
              </a:rPr>
              <a:t>thành </a:t>
            </a:r>
            <a:r>
              <a:rPr lang="vi-VN" sz="1900" b="1" kern="0">
                <a:solidFill>
                  <a:srgbClr val="0000FF"/>
                </a:solidFill>
                <a:latin typeface="Arial" charset="0"/>
              </a:rPr>
              <a:t>đại học hoặc việc sáp nhập với trường đại học khác theo đề xuất của hội đồng trường, hội đồng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Quyết </a:t>
            </a:r>
            <a:r>
              <a:rPr lang="vi-VN" sz="1900" b="1" kern="0">
                <a:solidFill>
                  <a:srgbClr val="0000FF"/>
                </a:solidFill>
                <a:latin typeface="Arial" charset="0"/>
              </a:rPr>
              <a:t>định tổng vốn góp cho </a:t>
            </a:r>
            <a:r>
              <a:rPr lang="en-US" sz="1900" b="1" kern="0" smtClean="0">
                <a:solidFill>
                  <a:srgbClr val="0000FF"/>
                </a:solidFill>
                <a:latin typeface="Arial" charset="0"/>
              </a:rPr>
              <a:t>NĐT</a:t>
            </a:r>
            <a:r>
              <a:rPr lang="vi-VN" sz="1900" b="1" kern="0" smtClean="0">
                <a:solidFill>
                  <a:srgbClr val="0000FF"/>
                </a:solidFill>
                <a:latin typeface="Arial" charset="0"/>
              </a:rPr>
              <a:t>, </a:t>
            </a:r>
            <a:r>
              <a:rPr lang="vi-VN" sz="1900" b="1" kern="0">
                <a:solidFill>
                  <a:srgbClr val="0000FF"/>
                </a:solidFill>
                <a:latin typeface="Arial" charset="0"/>
              </a:rPr>
              <a:t>dự án đầu tư phát triển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việc huy động vốn đầu tư (nếu có); phương án sử dụng phần chênh lệch thu chi hằng năm hoặc phương án xử lý lỗ của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thông qua báo cáo tài chính hằng năm của </a:t>
            </a:r>
            <a:r>
              <a:rPr lang="en-US" sz="1900" b="1" kern="0" smtClean="0">
                <a:solidFill>
                  <a:srgbClr val="0000FF"/>
                </a:solidFill>
                <a:latin typeface="Arial" charset="0"/>
              </a:rPr>
              <a:t>CSGD </a:t>
            </a:r>
            <a:r>
              <a:rPr lang="vi-VN" sz="1900" b="1" kern="0" smtClean="0">
                <a:solidFill>
                  <a:srgbClr val="0000FF"/>
                </a:solidFill>
                <a:latin typeface="Arial" charset="0"/>
              </a:rPr>
              <a:t>đại 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Bầu </a:t>
            </a:r>
            <a:r>
              <a:rPr lang="vi-VN" sz="1900" b="1" kern="0">
                <a:solidFill>
                  <a:srgbClr val="0000FF"/>
                </a:solidFill>
                <a:latin typeface="Arial" charset="0"/>
              </a:rPr>
              <a:t>hoặc cử, miễn nhiệm, bãi nhiệm thành viên bầu của hội đồng trường, hội đồng đại học; thông qua tiêu chuẩn, phương án nhân sự hiệu trưởng trường đại học, giám đốc đại học do hội đồng trường, hội đồng đại học đề xuất</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94102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752600"/>
          </a:xfrm>
          <a:noFill/>
        </p:spPr>
        <p:txBody>
          <a:bodyPr tIns="155850" bIns="77925" anchor="ctr"/>
          <a:lstStyle/>
          <a:p>
            <a:pPr algn="ctr" eaLnBrk="1" hangingPunct="1">
              <a:lnSpc>
                <a:spcPct val="110000"/>
              </a:lnSpc>
              <a:spcBef>
                <a:spcPct val="20000"/>
              </a:spcBef>
              <a:spcAft>
                <a:spcPct val="20000"/>
              </a:spcAft>
            </a:pPr>
            <a:r>
              <a:rPr lang="en-US" sz="3200" b="1">
                <a:solidFill>
                  <a:srgbClr val="FF0066"/>
                </a:solidFill>
                <a:latin typeface="Arial" panose="020B0604020202020204" pitchFamily="34" charset="0"/>
                <a:cs typeface="Arial" panose="020B0604020202020204" pitchFamily="34" charset="0"/>
              </a:rPr>
              <a:t>GIỚI THIỆU CHUNG</a:t>
            </a:r>
            <a:br>
              <a:rPr lang="en-US" sz="3200" b="1">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VỀ </a:t>
            </a:r>
            <a:r>
              <a:rPr lang="en-US" sz="3200" b="1">
                <a:solidFill>
                  <a:srgbClr val="FF0066"/>
                </a:solidFill>
                <a:latin typeface="Arial" panose="020B0604020202020204" pitchFamily="34" charset="0"/>
                <a:cs typeface="Arial" panose="020B0604020202020204" pitchFamily="34" charset="0"/>
              </a:rPr>
              <a:t>LUẬT GIÁO DỤC ĐẠI HỌC </a:t>
            </a: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6408499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16a. Nhà đầu tư</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lphaLcParenR" startAt="4"/>
              <a:defRPr/>
            </a:pPr>
            <a:r>
              <a:rPr lang="vi-VN" sz="1900" b="1" kern="0" smtClean="0">
                <a:solidFill>
                  <a:srgbClr val="0000FF"/>
                </a:solidFill>
                <a:latin typeface="Arial" charset="0"/>
              </a:rPr>
              <a:t>Tổ </a:t>
            </a:r>
            <a:r>
              <a:rPr lang="vi-VN" sz="1900" b="1" kern="0">
                <a:solidFill>
                  <a:srgbClr val="0000FF"/>
                </a:solidFill>
                <a:latin typeface="Arial" charset="0"/>
              </a:rPr>
              <a:t>chức giám sát và đánh giá hoạt động của hội đồng trường, hội đồng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0850" algn="just" eaLnBrk="1" hangingPunct="1">
              <a:lnSpc>
                <a:spcPct val="110000"/>
              </a:lnSpc>
              <a:spcBef>
                <a:spcPts val="10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Quyết </a:t>
            </a:r>
            <a:r>
              <a:rPr lang="vi-VN" sz="1900" b="1" kern="0">
                <a:solidFill>
                  <a:srgbClr val="0000FF"/>
                </a:solidFill>
                <a:latin typeface="Arial" charset="0"/>
              </a:rPr>
              <a:t>định ban hành, sửa đổi, bổ sung quy chế tài chính của cơ sở giáo dục đại học; thông qua nội dung liên quan đến tài chính, tài sản trong quy chế tổ chức và hoạt động của cơ sở giáo dục đại học, về chính sách tiền lương, thưởng và quyền lợi khác của chức danh quản lý trong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5"/>
              <a:defRPr/>
            </a:pPr>
            <a:r>
              <a:rPr lang="vi-VN" sz="1900" b="1" kern="0" smtClean="0">
                <a:solidFill>
                  <a:srgbClr val="0000FF"/>
                </a:solidFill>
                <a:latin typeface="Arial" charset="0"/>
              </a:rPr>
              <a:t>Góp </a:t>
            </a:r>
            <a:r>
              <a:rPr lang="vi-VN" sz="1900" b="1" kern="0">
                <a:solidFill>
                  <a:srgbClr val="0000FF"/>
                </a:solidFill>
                <a:latin typeface="Arial" charset="0"/>
              </a:rPr>
              <a:t>vốn đầy đủ, đúng hạn và giám sát việc góp vốn vào cơ sở giáo dục đại học theo đề án thành lập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7"/>
              <a:defRPr/>
            </a:pPr>
            <a:r>
              <a:rPr lang="vi-VN" sz="1900" b="1" kern="0" smtClean="0">
                <a:solidFill>
                  <a:srgbClr val="0000FF"/>
                </a:solidFill>
                <a:latin typeface="Arial" charset="0"/>
              </a:rPr>
              <a:t>Thành </a:t>
            </a:r>
            <a:r>
              <a:rPr lang="vi-VN" sz="1900" b="1" kern="0">
                <a:solidFill>
                  <a:srgbClr val="0000FF"/>
                </a:solidFill>
                <a:latin typeface="Arial" charset="0"/>
              </a:rPr>
              <a:t>lập ban kiểm soát để kiểm tra, giám sát hoạt động quản lý, điều hành của hội đồng trường, hội đồng đại học, hiệu trưởng trường đại học, phó hiệu trưởng trường đại học, giám đốc đại học, phó giám đốc đại học và các đơn vị trong cơ sở giáo dục đại học; thủ tục thành lập, thành phần, nhiệm vụ, quyền hạn của ban kiểm soát được thực hiện theo quy định của Luật doanh nghiệp và quy định khác của pháp luật có liên </a:t>
            </a:r>
            <a:r>
              <a:rPr lang="vi-VN" sz="1900" b="1" kern="0" smtClean="0">
                <a:solidFill>
                  <a:srgbClr val="0000FF"/>
                </a:solidFill>
                <a:latin typeface="Arial" charset="0"/>
              </a:rPr>
              <a:t>quan;</a:t>
            </a:r>
            <a:endParaRPr lang="nb-NO" sz="1900" b="1" kern="0">
              <a:solidFill>
                <a:srgbClr val="0000FF"/>
              </a:solidFill>
              <a:latin typeface="Arial" charset="0"/>
            </a:endParaRPr>
          </a:p>
        </p:txBody>
      </p:sp>
    </p:spTree>
    <p:extLst>
      <p:ext uri="{BB962C8B-B14F-4D97-AF65-F5344CB8AC3E}">
        <p14:creationId xmlns:p14="http://schemas.microsoft.com/office/powerpoint/2010/main" val="76991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16a. Nhà đầu tư</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lphaLcParenR" startAt="8"/>
              <a:defRPr/>
            </a:pPr>
            <a:r>
              <a:rPr lang="vi-VN" sz="1900" b="1" kern="0" smtClean="0">
                <a:solidFill>
                  <a:srgbClr val="0000FF"/>
                </a:solidFill>
                <a:latin typeface="Arial" charset="0"/>
              </a:rPr>
              <a:t>Xem </a:t>
            </a:r>
            <a:r>
              <a:rPr lang="vi-VN" sz="1900" b="1" kern="0">
                <a:solidFill>
                  <a:srgbClr val="0000FF"/>
                </a:solidFill>
                <a:latin typeface="Arial" charset="0"/>
              </a:rPr>
              <a:t>xét, xử lý vi phạm của hội đồng trường, hội đồng đại học gây thiệt hại cho cơ sở giáo dục đại học theo quy định của pháp luật, quy chế tổ chức và hoạt động của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8"/>
              <a:defRPr/>
            </a:pPr>
            <a:r>
              <a:rPr lang="vi-VN" sz="1900" b="1" kern="0" smtClean="0">
                <a:solidFill>
                  <a:srgbClr val="0000FF"/>
                </a:solidFill>
                <a:latin typeface="Arial" charset="0"/>
              </a:rPr>
              <a:t>Quyết </a:t>
            </a:r>
            <a:r>
              <a:rPr lang="vi-VN" sz="1900" b="1" kern="0">
                <a:solidFill>
                  <a:srgbClr val="0000FF"/>
                </a:solidFill>
                <a:latin typeface="Arial" charset="0"/>
              </a:rPr>
              <a:t>định tổ chức lại, giải thể cơ sở giáo dục đại học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11"/>
              <a:defRPr/>
            </a:pPr>
            <a:r>
              <a:rPr lang="vi-VN" sz="1900" b="1" kern="0" smtClean="0">
                <a:solidFill>
                  <a:srgbClr val="0000FF"/>
                </a:solidFill>
                <a:latin typeface="Arial" charset="0"/>
              </a:rPr>
              <a:t>Công </a:t>
            </a:r>
            <a:r>
              <a:rPr lang="vi-VN" sz="1900" b="1" kern="0">
                <a:solidFill>
                  <a:srgbClr val="0000FF"/>
                </a:solidFill>
                <a:latin typeface="Arial" charset="0"/>
              </a:rPr>
              <a:t>khai danh sách tổ chức và cá nhân góp vốn đầu tư vào cơ sở giáo dục đại học trên trang thông tin điện tử của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11"/>
              <a:defRPr/>
            </a:pPr>
            <a:r>
              <a:rPr lang="vi-VN" sz="1900" b="1" kern="0" smtClean="0">
                <a:solidFill>
                  <a:srgbClr val="0000FF"/>
                </a:solidFill>
                <a:latin typeface="Arial" charset="0"/>
              </a:rPr>
              <a:t>Trách </a:t>
            </a:r>
            <a:r>
              <a:rPr lang="vi-VN" sz="1900" b="1" kern="0">
                <a:solidFill>
                  <a:srgbClr val="0000FF"/>
                </a:solidFill>
                <a:latin typeface="Arial" charset="0"/>
              </a:rPr>
              <a:t>nhiệm và quyền hạn khác theo quy định của Luật đầu tư và quy định khác của pháp luật có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startAt="11"/>
              <a:defRPr/>
            </a:pPr>
            <a:r>
              <a:rPr lang="vi-VN" sz="1900" b="1" kern="0" smtClean="0">
                <a:solidFill>
                  <a:srgbClr val="0000FF"/>
                </a:solidFill>
                <a:latin typeface="Arial" charset="0"/>
              </a:rPr>
              <a:t>Nhà </a:t>
            </a:r>
            <a:r>
              <a:rPr lang="vi-VN" sz="1900" b="1" kern="0">
                <a:solidFill>
                  <a:srgbClr val="0000FF"/>
                </a:solidFill>
                <a:latin typeface="Arial" charset="0"/>
              </a:rPr>
              <a:t>đầu tư thành lập cơ sở giáo dục đại học hoạt động không vì lợi nhuận được vinh danh về công lao góp vốn đầu tư thành lập, xây dựng và phát triển cơ sở giáo dục đại </a:t>
            </a:r>
            <a:r>
              <a:rPr lang="vi-VN" sz="1900" b="1" kern="0" smtClean="0">
                <a:solidFill>
                  <a:srgbClr val="0000FF"/>
                </a:solidFill>
                <a:latin typeface="Arial" charset="0"/>
              </a:rPr>
              <a:t>học.</a:t>
            </a:r>
            <a:endParaRPr lang="nb-NO" sz="1900" b="1" kern="0">
              <a:solidFill>
                <a:srgbClr val="0000FF"/>
              </a:solidFill>
              <a:latin typeface="Arial" charset="0"/>
            </a:endParaRPr>
          </a:p>
        </p:txBody>
      </p:sp>
    </p:spTree>
    <p:extLst>
      <p:ext uri="{BB962C8B-B14F-4D97-AF65-F5344CB8AC3E}">
        <p14:creationId xmlns:p14="http://schemas.microsoft.com/office/powerpoint/2010/main" val="1779249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16a. Nhà đầu tư</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Nhà </a:t>
            </a:r>
            <a:r>
              <a:rPr lang="vi-VN" sz="2000" b="1" kern="0">
                <a:solidFill>
                  <a:srgbClr val="0000FF"/>
                </a:solidFill>
                <a:latin typeface="Arial" charset="0"/>
              </a:rPr>
              <a:t>đầu tư thành lập cơ sở giáo dục đại học được lựa chọn một trong các phương thức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Đầu </a:t>
            </a:r>
            <a:r>
              <a:rPr lang="vi-VN" sz="2000" b="1" kern="0">
                <a:solidFill>
                  <a:srgbClr val="0000FF"/>
                </a:solidFill>
                <a:latin typeface="Arial" charset="0"/>
              </a:rPr>
              <a:t>tư thành lập tổ chức kinh tế theo quy định của Luật đầu tư, Luật doanh nghiệp để tổ chức kinh tế thành lập cơ sở giáo dục đại học tư thục theo quy định của Luật </a:t>
            </a:r>
            <a:r>
              <a:rPr lang="vi-VN" sz="2000" b="1" kern="0" smtClean="0">
                <a:solidFill>
                  <a:srgbClr val="0000FF"/>
                </a:solidFill>
                <a:latin typeface="Arial" charset="0"/>
              </a:rPr>
              <a:t>này;</a:t>
            </a:r>
            <a:endParaRPr lang="en-US" sz="20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Trực </a:t>
            </a:r>
            <a:r>
              <a:rPr lang="vi-VN" sz="2000" b="1" kern="0">
                <a:solidFill>
                  <a:srgbClr val="0000FF"/>
                </a:solidFill>
                <a:latin typeface="Arial" charset="0"/>
              </a:rPr>
              <a:t>tiếp đầu tư thành lập cơ sở giáo dục đại học tư thục theo quy định của Luật này. Trong trường hợp này, quy chế tổ chức và hoạt động của cơ sở giáo dục đại học phải quy định cụ thể về hội nghị nhà đầu tư và các phương thức hoạt động của nhà đầu tư; việc lựa chọn áp dụng quy định của pháp luật liên quan về công ty trách nhiệm hữu hạn hoặc quỹ xã hội để giải quyết những vấn đề trong cơ sở giáo dục đại học mà Luật này chưa quy định; trách nhiệm và quyền hạn của nhà đầu tư, ban kiểm soát phù hợp với quy định về công ty trách nhiệm hữu hạn hoặc quỹ xã hội được lựa chọn</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498893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17. Hội đồng trường của trường đại học tư thục, trường đại học tư thục hoạt động không vì lợi nhuận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Hội </a:t>
            </a:r>
            <a:r>
              <a:rPr lang="vi-VN" sz="1900" b="1" kern="0">
                <a:solidFill>
                  <a:srgbClr val="0000FF"/>
                </a:solidFill>
                <a:latin typeface="Arial" charset="0"/>
              </a:rPr>
              <a:t>đồng trường của trường đại học tư thục, trường đại học tư thục hoạt động không vì lợi nhuận là tổ chức quản trị, đại diện cho nhà đầu tư và các bên có lợi ích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Hội </a:t>
            </a:r>
            <a:r>
              <a:rPr lang="vi-VN" sz="1900" b="1" kern="0">
                <a:solidFill>
                  <a:srgbClr val="0000FF"/>
                </a:solidFill>
                <a:latin typeface="Arial" charset="0"/>
              </a:rPr>
              <a:t>đồng trường của trường đại học tư thục, trường đại học tư thục hoạt động không vì lợi nhuận thực hiện trách nhiệm và quyền hạn quy định tại khoản 2 Điều 16 của Luật này, trừ trách nhiệm và quyền hạn của nhà đầu tư quy định tại khoản 2 Điều 16a của Luật này; được trực tiếp bổ nhiệm, miễn nhiệm, bãi nhiệm hiệu trưởng trường đại học theo quy chế tổ chức và hoạt động của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Số </a:t>
            </a:r>
            <a:r>
              <a:rPr lang="vi-VN" sz="1900" b="1" kern="0">
                <a:solidFill>
                  <a:srgbClr val="0000FF"/>
                </a:solidFill>
                <a:latin typeface="Arial" charset="0"/>
              </a:rPr>
              <a:t>lượng thành viên hội đồng trường của trường đại học tư thục, trường đại học tư thục hoạt động không vì lợi nhuận phải là số lẻ và có thành phần như </a:t>
            </a:r>
            <a:r>
              <a:rPr lang="vi-VN" sz="1900" b="1" kern="0" smtClean="0">
                <a:solidFill>
                  <a:srgbClr val="0000FF"/>
                </a:solidFill>
                <a:latin typeface="Arial" charset="0"/>
              </a:rPr>
              <a:t>sau:</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Hội </a:t>
            </a:r>
            <a:r>
              <a:rPr lang="vi-VN" sz="1900" b="1" kern="0">
                <a:solidFill>
                  <a:srgbClr val="0000FF"/>
                </a:solidFill>
                <a:latin typeface="Arial" charset="0"/>
              </a:rPr>
              <a:t>đồng trường của trường đại học tư thục bao gồm đại diện nhà đầu tư, thành viên trong và ngoài trường đại học do hội nghị nhà đầu tư bầu, quyết định theo tỷ lệ vốn </a:t>
            </a:r>
            <a:r>
              <a:rPr lang="vi-VN" sz="1900" b="1" kern="0" smtClean="0">
                <a:solidFill>
                  <a:srgbClr val="0000FF"/>
                </a:solidFill>
                <a:latin typeface="Arial" charset="0"/>
              </a:rPr>
              <a:t>góp;</a:t>
            </a:r>
            <a:endParaRPr lang="nb-NO" sz="1900" b="1" kern="0">
              <a:solidFill>
                <a:srgbClr val="0000FF"/>
              </a:solidFill>
              <a:latin typeface="Arial" charset="0"/>
            </a:endParaRPr>
          </a:p>
        </p:txBody>
      </p:sp>
    </p:spTree>
    <p:extLst>
      <p:ext uri="{BB962C8B-B14F-4D97-AF65-F5344CB8AC3E}">
        <p14:creationId xmlns:p14="http://schemas.microsoft.com/office/powerpoint/2010/main" val="4132851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17. Hội đồng trường của trường đại học tư thục, trường đại học tư thục hoạt động không vì lợi nhuận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lphaLcParenR" startAt="2"/>
              <a:defRPr/>
            </a:pPr>
            <a:r>
              <a:rPr lang="vi-VN" sz="1900" b="1" kern="0" smtClean="0">
                <a:solidFill>
                  <a:srgbClr val="0000FF"/>
                </a:solidFill>
                <a:latin typeface="Arial" charset="0"/>
              </a:rPr>
              <a:t>Hội </a:t>
            </a:r>
            <a:r>
              <a:rPr lang="vi-VN" sz="1900" b="1" kern="0">
                <a:solidFill>
                  <a:srgbClr val="0000FF"/>
                </a:solidFill>
                <a:latin typeface="Arial" charset="0"/>
              </a:rPr>
              <a:t>đồng trường của trường đại học tư thục hoạt động không vì lợi nhuận bao gồm đại diện nhà đầu tư do các nhà đầu tư bầu, quyết định theo tỷ lệ vốn góp; thành viên trong và ngoài trường đại học tư thục hoạt động không vì lợi </a:t>
            </a:r>
            <a:r>
              <a:rPr lang="vi-VN" sz="1900" b="1" kern="0" smtClean="0">
                <a:solidFill>
                  <a:srgbClr val="0000FF"/>
                </a:solidFill>
                <a:latin typeface="Arial" charset="0"/>
              </a:rPr>
              <a:t>nhuận.</a:t>
            </a:r>
            <a:endParaRPr lang="en-US" sz="1900" b="1" kern="0" smtClean="0">
              <a:solidFill>
                <a:srgbClr val="0000FF"/>
              </a:solidFill>
              <a:latin typeface="Arial" charset="0"/>
            </a:endParaRPr>
          </a:p>
          <a:p>
            <a:pPr indent="0" algn="just" eaLnBrk="1" hangingPunct="1">
              <a:lnSpc>
                <a:spcPct val="110000"/>
              </a:lnSpc>
              <a:spcBef>
                <a:spcPts val="1000"/>
              </a:spcBef>
              <a:spcAft>
                <a:spcPts val="0"/>
              </a:spcAft>
              <a:buClr>
                <a:srgbClr val="FF0000"/>
              </a:buClr>
              <a:buNone/>
              <a:defRPr/>
            </a:pPr>
            <a:r>
              <a:rPr lang="vi-VN" sz="1900" b="1" kern="0" smtClean="0">
                <a:solidFill>
                  <a:srgbClr val="0000FF"/>
                </a:solidFill>
                <a:latin typeface="Arial" charset="0"/>
              </a:rPr>
              <a:t>Thành viên trong trường đại học bao gồm thành viên đương nhiên và thành viên bầu bởi hội nghị toàn thể hoặc hội nghị đại biểu của trường đại học. Thành viên đương nhiên bao gồm bí thư cấp ủy, hiệu trưởng trường đại học, chủ tịch công đoàn, đại diện Ban chấp hành Đoàn Thanh niên Cộng sản Hồ Chí Minh là người học của trường đại học. Thành viên bầu bao gồm đại diện giảng viên và người lao động của trường đại học.</a:t>
            </a:r>
            <a:endParaRPr lang="en-US" sz="1900" b="1" kern="0" smtClean="0">
              <a:solidFill>
                <a:srgbClr val="0000FF"/>
              </a:solidFill>
              <a:latin typeface="Arial" charset="0"/>
            </a:endParaRPr>
          </a:p>
          <a:p>
            <a:pPr marL="565150" indent="0" algn="just" eaLnBrk="1" hangingPunct="1">
              <a:lnSpc>
                <a:spcPct val="110000"/>
              </a:lnSpc>
              <a:spcBef>
                <a:spcPts val="1000"/>
              </a:spcBef>
              <a:spcAft>
                <a:spcPts val="0"/>
              </a:spcAft>
              <a:buClr>
                <a:srgbClr val="FF0000"/>
              </a:buClr>
              <a:buNone/>
              <a:defRPr/>
            </a:pPr>
            <a:r>
              <a:rPr lang="vi-VN" sz="1900" b="1" kern="0" smtClean="0">
                <a:solidFill>
                  <a:srgbClr val="0000FF"/>
                </a:solidFill>
                <a:latin typeface="Arial" charset="0"/>
              </a:rPr>
              <a:t>Thành </a:t>
            </a:r>
            <a:r>
              <a:rPr lang="vi-VN" sz="1900" b="1" kern="0">
                <a:solidFill>
                  <a:srgbClr val="0000FF"/>
                </a:solidFill>
                <a:latin typeface="Arial" charset="0"/>
              </a:rPr>
              <a:t>viên ngoài trường đại học do hội nghị toàn thể hoặc hội nghị đại biểu của trường đại học bầu bao gồm nhà lãnh đạo, nhà quản lý, nhà giáo dục, nhà văn hóa, nhà khoa học, doanh nhân, cựu sinh viên, đại diện đơn vị sử dụng lao </a:t>
            </a:r>
            <a:r>
              <a:rPr lang="vi-VN" sz="1900" b="1" kern="0" smtClean="0">
                <a:solidFill>
                  <a:srgbClr val="0000FF"/>
                </a:solidFill>
                <a:latin typeface="Arial" charset="0"/>
              </a:rPr>
              <a:t>động.</a:t>
            </a:r>
            <a:endParaRPr lang="nb-NO" sz="1900" b="1" kern="0">
              <a:solidFill>
                <a:srgbClr val="0000FF"/>
              </a:solidFill>
              <a:latin typeface="Arial" charset="0"/>
            </a:endParaRPr>
          </a:p>
        </p:txBody>
      </p:sp>
    </p:spTree>
    <p:extLst>
      <p:ext uri="{BB962C8B-B14F-4D97-AF65-F5344CB8AC3E}">
        <p14:creationId xmlns:p14="http://schemas.microsoft.com/office/powerpoint/2010/main" val="728351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17. Hội đồng trường của trường đại học tư thục, trường đại học tư thục hoạt động không vì lợi nhuận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startAt="4"/>
              <a:defRPr/>
            </a:pPr>
            <a:r>
              <a:rPr lang="vi-VN" sz="1900" b="1" kern="0" smtClean="0">
                <a:solidFill>
                  <a:srgbClr val="0000FF"/>
                </a:solidFill>
                <a:latin typeface="Arial" charset="0"/>
              </a:rPr>
              <a:t>Tiêu </a:t>
            </a:r>
            <a:r>
              <a:rPr lang="vi-VN" sz="1900" b="1" kern="0">
                <a:solidFill>
                  <a:srgbClr val="0000FF"/>
                </a:solidFill>
                <a:latin typeface="Arial" charset="0"/>
              </a:rPr>
              <a:t>chuẩn, việc bầu chủ tịch hội đồng trường, trách nhiệm của chủ tịch hội đồng trường; danh sách, nhiệm kỳ, nguyên tắc làm việc của hội đồng trường của trường đại học tư thục, trường đại học tư thục hoạt động không vì lợi nhuận được quy định như </a:t>
            </a:r>
            <a:r>
              <a:rPr lang="vi-VN" sz="1900" b="1" kern="0" smtClean="0">
                <a:solidFill>
                  <a:srgbClr val="0000FF"/>
                </a:solidFill>
                <a:latin typeface="Arial" charset="0"/>
              </a:rPr>
              <a:t>sau:</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Chủ </a:t>
            </a:r>
            <a:r>
              <a:rPr lang="vi-VN" sz="1900" b="1" kern="0">
                <a:solidFill>
                  <a:srgbClr val="0000FF"/>
                </a:solidFill>
                <a:latin typeface="Arial" charset="0"/>
              </a:rPr>
              <a:t>tịch hội đồng trường là cán bộ cơ hữu hoặc cán bộ kiêm nhiệm của trường đại học theo quy định tại quy chế tổ chức và hoạt động của trường đại học, do hội đồng trường bầu và được hội nghị nhà đầu tư hoặc chủ sở hữu trường đại học công </a:t>
            </a:r>
            <a:r>
              <a:rPr lang="vi-VN" sz="1900" b="1" kern="0" smtClean="0">
                <a:solidFill>
                  <a:srgbClr val="0000FF"/>
                </a:solidFill>
                <a:latin typeface="Arial" charset="0"/>
              </a:rPr>
              <a:t>nhận;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Trong </a:t>
            </a:r>
            <a:r>
              <a:rPr lang="vi-VN" sz="1900" b="1" kern="0">
                <a:solidFill>
                  <a:srgbClr val="0000FF"/>
                </a:solidFill>
                <a:latin typeface="Arial" charset="0"/>
              </a:rPr>
              <a:t>các cuộc họp của hội đồng trường, hiệu trưởng trường đại học có quyền tham dự, thảo luận và chỉ được biểu quyết khi là thành viên hội đồng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Trường </a:t>
            </a:r>
            <a:r>
              <a:rPr lang="vi-VN" sz="1900" b="1" kern="0">
                <a:solidFill>
                  <a:srgbClr val="0000FF"/>
                </a:solidFill>
                <a:latin typeface="Arial" charset="0"/>
              </a:rPr>
              <a:t>hợp chủ tịch hội đồng trường là người đại diện theo pháp luật của trường đại học hoặc thực hiện nhiệm vụ và quyền hạn quy định tại điểm b khoản 3 Điều 20 của Luật này thì phải đáp ứng tiêu chuẩn như đối với hiệu trưởng trường đại học; phải chịu trách nhiệm về việc thực hiện nhiệm vụ và quyền hạn của </a:t>
            </a:r>
            <a:r>
              <a:rPr lang="vi-VN" sz="1900" b="1" kern="0" smtClean="0">
                <a:solidFill>
                  <a:srgbClr val="0000FF"/>
                </a:solidFill>
                <a:latin typeface="Arial" charset="0"/>
              </a:rPr>
              <a:t>mình;</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Quy </a:t>
            </a:r>
            <a:r>
              <a:rPr lang="vi-VN" sz="1900" b="1" kern="0">
                <a:solidFill>
                  <a:srgbClr val="0000FF"/>
                </a:solidFill>
                <a:latin typeface="Arial" charset="0"/>
              </a:rPr>
              <a:t>định khác tại khoản 4 và khoản 5 Điều 16 của Luật này</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399010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17. Hội đồng trường của trường đại học tư thục, trường đại học tư thục hoạt động không vì lợi nhuận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startAt="5"/>
              <a:defRPr/>
            </a:pPr>
            <a:r>
              <a:rPr lang="vi-VN" sz="1900" b="1" kern="0" smtClean="0">
                <a:solidFill>
                  <a:srgbClr val="0000FF"/>
                </a:solidFill>
                <a:latin typeface="Arial" charset="0"/>
              </a:rPr>
              <a:t>Quy </a:t>
            </a:r>
            <a:r>
              <a:rPr lang="vi-VN" sz="1900" b="1" kern="0">
                <a:solidFill>
                  <a:srgbClr val="0000FF"/>
                </a:solidFill>
                <a:latin typeface="Arial" charset="0"/>
              </a:rPr>
              <a:t>chế tổ chức và hoạt động của trường đại học tư thục, trường đại học tư thục hoạt động không vì lợi nhuận bao gồm các nội dung quy định tại khoản 6 Điều 16 của Luật này; quy định tỷ lệ đại diện nhà đầu tư trong tổng số thành viên hội đồng trường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5"/>
              <a:defRPr/>
            </a:pPr>
            <a:r>
              <a:rPr lang="vi-VN" sz="1900" b="1" kern="0" smtClean="0">
                <a:solidFill>
                  <a:srgbClr val="0000FF"/>
                </a:solidFill>
                <a:latin typeface="Arial" charset="0"/>
              </a:rPr>
              <a:t>Chính </a:t>
            </a:r>
            <a:r>
              <a:rPr lang="vi-VN" sz="1900" b="1" kern="0">
                <a:solidFill>
                  <a:srgbClr val="0000FF"/>
                </a:solidFill>
                <a:latin typeface="Arial" charset="0"/>
              </a:rPr>
              <a:t>phủ quy định chi tiết thủ tục thành lập, công nhận hội đồng trường; việc công nhận, bãi nhiệm, miễn nhiệm chủ tịch hội đồng trường</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456781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76"/>
            <a:ext cx="9144002" cy="6869152"/>
          </a:xfrm>
          <a:prstGeom prst="rect">
            <a:avLst/>
          </a:prstGeom>
        </p:spPr>
      </p:pic>
    </p:spTree>
    <p:extLst>
      <p:ext uri="{BB962C8B-B14F-4D97-AF65-F5344CB8AC3E}">
        <p14:creationId xmlns:p14="http://schemas.microsoft.com/office/powerpoint/2010/main" val="882927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527"/>
            <a:ext cx="9144000" cy="5624946"/>
          </a:xfrm>
          <a:prstGeom prst="rect">
            <a:avLst/>
          </a:prstGeom>
        </p:spPr>
      </p:pic>
    </p:spTree>
    <p:extLst>
      <p:ext uri="{BB962C8B-B14F-4D97-AF65-F5344CB8AC3E}">
        <p14:creationId xmlns:p14="http://schemas.microsoft.com/office/powerpoint/2010/main" val="2785065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896"/>
            <a:ext cx="9144000" cy="6236208"/>
          </a:xfrm>
          <a:prstGeom prst="rect">
            <a:avLst/>
          </a:prstGeom>
        </p:spPr>
      </p:pic>
    </p:spTree>
    <p:extLst>
      <p:ext uri="{BB962C8B-B14F-4D97-AF65-F5344CB8AC3E}">
        <p14:creationId xmlns:p14="http://schemas.microsoft.com/office/powerpoint/2010/main" val="153521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GIÁO DỤC ĐẠI HỌC</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52400" y="4800600"/>
            <a:ext cx="8850313" cy="1828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Ngày </a:t>
            </a:r>
            <a:r>
              <a:rPr lang="vi-VN" sz="2400" b="1" kern="0" smtClean="0">
                <a:solidFill>
                  <a:srgbClr val="0000FF"/>
                </a:solidFill>
                <a:latin typeface="Arial" charset="0"/>
              </a:rPr>
              <a:t>19/11/2018</a:t>
            </a:r>
            <a:r>
              <a:rPr lang="en-US" sz="2400" b="1" kern="0" smtClean="0">
                <a:solidFill>
                  <a:srgbClr val="0000FF"/>
                </a:solidFill>
                <a:latin typeface="Arial" charset="0"/>
              </a:rPr>
              <a:t>, </a:t>
            </a:r>
            <a:r>
              <a:rPr lang="en-US" sz="2400" b="1" kern="0" smtClean="0">
                <a:solidFill>
                  <a:srgbClr val="FF0066"/>
                </a:solidFill>
                <a:latin typeface="Arial" charset="0"/>
              </a:rPr>
              <a:t>Luật sửa đổi, bổ sung một số điều của Luật Giáo </a:t>
            </a:r>
            <a:r>
              <a:rPr lang="en-US" sz="2400" b="1" kern="0">
                <a:solidFill>
                  <a:srgbClr val="FF0066"/>
                </a:solidFill>
                <a:latin typeface="Arial" charset="0"/>
              </a:rPr>
              <a:t>dục </a:t>
            </a:r>
            <a:r>
              <a:rPr lang="en-US" sz="2400" b="1" kern="0" smtClean="0">
                <a:solidFill>
                  <a:srgbClr val="FF0066"/>
                </a:solidFill>
                <a:latin typeface="Arial" charset="0"/>
              </a:rPr>
              <a:t>Đại học </a:t>
            </a:r>
            <a:r>
              <a:rPr lang="en-US" sz="2400" b="1" kern="0">
                <a:solidFill>
                  <a:srgbClr val="0000FF"/>
                </a:solidFill>
                <a:latin typeface="Arial" charset="0"/>
              </a:rPr>
              <a:t>đã được Quốc hội </a:t>
            </a:r>
            <a:r>
              <a:rPr lang="en-US" sz="2400" b="1" kern="0" smtClean="0">
                <a:solidFill>
                  <a:srgbClr val="0000FF"/>
                </a:solidFill>
                <a:latin typeface="Arial" charset="0"/>
              </a:rPr>
              <a:t>khóa 14 thông </a:t>
            </a:r>
            <a:r>
              <a:rPr lang="en-US" sz="2400" b="1" kern="0">
                <a:solidFill>
                  <a:srgbClr val="0000FF"/>
                </a:solidFill>
                <a:latin typeface="Arial" charset="0"/>
              </a:rPr>
              <a:t>qua </a:t>
            </a:r>
            <a:r>
              <a:rPr lang="vi-VN" sz="2400" b="1" kern="0" smtClean="0">
                <a:solidFill>
                  <a:srgbClr val="0000FF"/>
                </a:solidFill>
                <a:latin typeface="Arial" charset="0"/>
              </a:rPr>
              <a:t>tại </a:t>
            </a:r>
            <a:r>
              <a:rPr lang="en-US" sz="2400" b="1" kern="0">
                <a:solidFill>
                  <a:srgbClr val="0000FF"/>
                </a:solidFill>
                <a:latin typeface="Arial" charset="0"/>
              </a:rPr>
              <a:t>k</a:t>
            </a:r>
            <a:r>
              <a:rPr lang="vi-VN" sz="2400" b="1" kern="0" smtClean="0">
                <a:solidFill>
                  <a:srgbClr val="0000FF"/>
                </a:solidFill>
                <a:latin typeface="Arial" charset="0"/>
              </a:rPr>
              <a:t>ỳ </a:t>
            </a:r>
            <a:r>
              <a:rPr lang="vi-VN" sz="2400" b="1" kern="0">
                <a:solidFill>
                  <a:srgbClr val="0000FF"/>
                </a:solidFill>
                <a:latin typeface="Arial" charset="0"/>
              </a:rPr>
              <a:t>họp thứ </a:t>
            </a:r>
            <a:r>
              <a:rPr lang="vi-VN" sz="2400" b="1" kern="0" smtClean="0">
                <a:solidFill>
                  <a:srgbClr val="0000FF"/>
                </a:solidFill>
                <a:latin typeface="Arial" charset="0"/>
              </a:rPr>
              <a:t>6</a:t>
            </a:r>
            <a:r>
              <a:rPr lang="en-US" sz="2400" b="1" kern="0" smtClean="0">
                <a:solidFill>
                  <a:srgbClr val="0000FF"/>
                </a:solidFill>
                <a:latin typeface="Arial" charset="0"/>
              </a:rPr>
              <a:t>.</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vi-VN" sz="2400" b="1" kern="0" smtClean="0">
                <a:solidFill>
                  <a:srgbClr val="0000FF"/>
                </a:solidFill>
                <a:latin typeface="Arial" charset="0"/>
              </a:rPr>
              <a:t>Luật </a:t>
            </a:r>
            <a:r>
              <a:rPr lang="vi-VN" sz="2400" b="1" kern="0">
                <a:solidFill>
                  <a:srgbClr val="0000FF"/>
                </a:solidFill>
                <a:latin typeface="Arial" charset="0"/>
              </a:rPr>
              <a:t>có hiệu lực thi hành từ ngày </a:t>
            </a:r>
            <a:r>
              <a:rPr lang="vi-VN" sz="2400" b="1" kern="0">
                <a:solidFill>
                  <a:srgbClr val="FF0066"/>
                </a:solidFill>
                <a:latin typeface="Arial" charset="0"/>
              </a:rPr>
              <a:t>01/7/2019</a:t>
            </a:r>
            <a:r>
              <a:rPr lang="vi-VN" sz="2400" b="1" kern="0">
                <a:solidFill>
                  <a:srgbClr val="0000FF"/>
                </a:solidFill>
                <a:latin typeface="Arial"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806" y="1314450"/>
            <a:ext cx="6667500" cy="3486150"/>
          </a:xfrm>
          <a:prstGeom prst="rect">
            <a:avLst/>
          </a:prstGeom>
        </p:spPr>
      </p:pic>
    </p:spTree>
    <p:extLst>
      <p:ext uri="{BB962C8B-B14F-4D97-AF65-F5344CB8AC3E}">
        <p14:creationId xmlns:p14="http://schemas.microsoft.com/office/powerpoint/2010/main" val="384933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312"/>
            <a:ext cx="9144000" cy="6429376"/>
          </a:xfrm>
          <a:prstGeom prst="rect">
            <a:avLst/>
          </a:prstGeom>
        </p:spPr>
      </p:pic>
    </p:spTree>
    <p:extLst>
      <p:ext uri="{BB962C8B-B14F-4D97-AF65-F5344CB8AC3E}">
        <p14:creationId xmlns:p14="http://schemas.microsoft.com/office/powerpoint/2010/main" val="1801314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Xếp hạng cơ sở giáo dục đại 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Xếp </a:t>
            </a:r>
            <a:r>
              <a:rPr lang="vi-VN" sz="2200" b="1" kern="0">
                <a:solidFill>
                  <a:srgbClr val="0000FF"/>
                </a:solidFill>
                <a:latin typeface="Arial" charset="0"/>
              </a:rPr>
              <a:t>hạng cơ sở giáo dục đại học nhằm đánh giá uy tín, chất lượng, hiệu quả hoạt động theo tiêu chí nhất định, đáp ứng nhu cầu thông tin cho cá nhân, tổ chức có liên </a:t>
            </a:r>
            <a:r>
              <a:rPr lang="vi-VN" sz="2200" b="1" kern="0" smtClean="0">
                <a:solidFill>
                  <a:srgbClr val="0000FF"/>
                </a:solidFill>
                <a:latin typeface="Arial" charset="0"/>
              </a:rPr>
              <a:t>quan.</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sở giáo dục đại học chủ động lựa chọn, tham gia các bảng xếp hạng có uy tín trong nước, quốc </a:t>
            </a:r>
            <a:r>
              <a:rPr lang="vi-VN" sz="2200" b="1" kern="0" smtClean="0">
                <a:solidFill>
                  <a:srgbClr val="0000FF"/>
                </a:solidFill>
                <a:latin typeface="Arial" charset="0"/>
              </a:rPr>
              <a:t>tế.</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Pháp </a:t>
            </a:r>
            <a:r>
              <a:rPr lang="vi-VN" sz="2200" b="1" kern="0">
                <a:solidFill>
                  <a:srgbClr val="0000FF"/>
                </a:solidFill>
                <a:latin typeface="Arial" charset="0"/>
              </a:rPr>
              <a:t>nhân phi thương mại Việt Nam được thực hiện xếp hạng cơ sở giáo dục đại học; phải bảo đảm trung thực, khách quan, minh bạch, có trách nhiệm công khai, giải trình về phương pháp, tiêu chí và kết quả xếp hạng</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596626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34. Chỉ tiêu tuyển sinh và tổ chức tuyển sinh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Chỉ </a:t>
            </a:r>
            <a:r>
              <a:rPr lang="vi-VN" sz="2000" b="1" kern="0">
                <a:solidFill>
                  <a:srgbClr val="FF0066"/>
                </a:solidFill>
                <a:latin typeface="Arial" charset="0"/>
              </a:rPr>
              <a:t>tiêu tuyển sinh </a:t>
            </a:r>
            <a:r>
              <a:rPr lang="vi-VN" sz="2000" b="1" kern="0">
                <a:solidFill>
                  <a:srgbClr val="0000FF"/>
                </a:solidFill>
                <a:latin typeface="Arial" charset="0"/>
              </a:rPr>
              <a:t>được quy định như </a:t>
            </a:r>
            <a:r>
              <a:rPr lang="vi-VN" sz="2000" b="1" kern="0" smtClean="0">
                <a:solidFill>
                  <a:srgbClr val="0000FF"/>
                </a:solidFill>
                <a:latin typeface="Arial" charset="0"/>
              </a:rPr>
              <a:t>sau:</a:t>
            </a:r>
            <a:endParaRPr lang="en-US" sz="20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Chỉ </a:t>
            </a:r>
            <a:r>
              <a:rPr lang="vi-VN" sz="2000" b="1" kern="0">
                <a:solidFill>
                  <a:srgbClr val="0000FF"/>
                </a:solidFill>
                <a:latin typeface="Arial" charset="0"/>
              </a:rPr>
              <a:t>tiêu tuyển sinh được xác định theo ngành, nhóm ngành đào tạo trên cơ sở nhu cầu lao động của thị trường, yêu cầu phát triển kinh tế - xã hội và phù hợp với các điều kiện về số lượng, chất lượng đội ngũ giảng viên, cơ sở vật chất, tỷ lệ có việc làm của sinh viên tốt nghiệp của cơ sở giáo dục đại học và các điều kiện bảo đảm chất lượng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CSGD </a:t>
            </a:r>
            <a:r>
              <a:rPr lang="vi-VN" sz="2000" b="1" kern="0" smtClean="0">
                <a:solidFill>
                  <a:srgbClr val="0000FF"/>
                </a:solidFill>
                <a:latin typeface="Arial" charset="0"/>
              </a:rPr>
              <a:t>đại </a:t>
            </a:r>
            <a:r>
              <a:rPr lang="vi-VN" sz="2000" b="1" kern="0">
                <a:solidFill>
                  <a:srgbClr val="0000FF"/>
                </a:solidFill>
                <a:latin typeface="Arial" charset="0"/>
              </a:rPr>
              <a:t>học tự xác định chỉ tiêu tuyển sinh; công bố công khai chỉ tiêu tuyển sinh, chất lượng đào tạo và các điều kiện bảo đảm chất lượng đào tạo, tỷ lệ có việc làm của sinh viên tốt nghiệp; bảo đảm chuẩn đầu ra của chương trình đào tạo đã công </a:t>
            </a:r>
            <a:r>
              <a:rPr lang="vi-VN" sz="2000" b="1" kern="0" smtClean="0">
                <a:solidFill>
                  <a:srgbClr val="0000FF"/>
                </a:solidFill>
                <a:latin typeface="Arial" charset="0"/>
              </a:rPr>
              <a:t>bố;</a:t>
            </a:r>
            <a:endParaRPr lang="en-US" sz="20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Cơ </a:t>
            </a:r>
            <a:r>
              <a:rPr lang="vi-VN" sz="2000" b="1" kern="0">
                <a:solidFill>
                  <a:srgbClr val="0000FF"/>
                </a:solidFill>
                <a:latin typeface="Arial" charset="0"/>
              </a:rPr>
              <a:t>sở giáo dục đại học vi phạm quy định về đối tượng, điều kiện, chỉ tiêu tuyển sinh thì bị xử lý theo quy định của pháp luật và không được tự xác định chỉ tiêu tuyển sinh trong thời hạn 05 năm, kể từ khi có kết luận về việc vi phạm của cơ quan nhà nước có thẩm quyền</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2323427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34. Chỉ tiêu tuyển sinh và tổ chức tuyển sinh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startAt="2"/>
              <a:defRPr/>
            </a:pPr>
            <a:r>
              <a:rPr lang="vi-VN" sz="2000" b="1" kern="0" smtClean="0">
                <a:solidFill>
                  <a:srgbClr val="FF0066"/>
                </a:solidFill>
                <a:latin typeface="Arial" charset="0"/>
              </a:rPr>
              <a:t>Tổ </a:t>
            </a:r>
            <a:r>
              <a:rPr lang="vi-VN" sz="2000" b="1" kern="0">
                <a:solidFill>
                  <a:srgbClr val="FF0066"/>
                </a:solidFill>
                <a:latin typeface="Arial" charset="0"/>
              </a:rPr>
              <a:t>chức tuyển </a:t>
            </a:r>
            <a:r>
              <a:rPr lang="vi-VN" sz="2000" b="1" kern="0" smtClean="0">
                <a:solidFill>
                  <a:srgbClr val="FF0066"/>
                </a:solidFill>
                <a:latin typeface="Arial" charset="0"/>
              </a:rPr>
              <a:t>sinh:</a:t>
            </a:r>
            <a:endParaRPr lang="en-US" sz="2000" b="1" kern="0" smtClean="0">
              <a:solidFill>
                <a:srgbClr val="FF0066"/>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Phương </a:t>
            </a:r>
            <a:r>
              <a:rPr lang="vi-VN" sz="2000" b="1" kern="0">
                <a:solidFill>
                  <a:srgbClr val="0000FF"/>
                </a:solidFill>
                <a:latin typeface="Arial" charset="0"/>
              </a:rPr>
              <a:t>thức tuyển sinh gồm: thi tuyển, xét tuyển hoặc kết hợp giữa thi tuyển và xét </a:t>
            </a:r>
            <a:r>
              <a:rPr lang="vi-VN" sz="2000" b="1" kern="0" smtClean="0">
                <a:solidFill>
                  <a:srgbClr val="0000FF"/>
                </a:solidFill>
                <a:latin typeface="Arial" charset="0"/>
              </a:rPr>
              <a:t>tuyển;</a:t>
            </a:r>
            <a:endParaRPr lang="en-US" sz="20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Cơ </a:t>
            </a:r>
            <a:r>
              <a:rPr lang="vi-VN" sz="2000" b="1" kern="0">
                <a:solidFill>
                  <a:srgbClr val="0000FF"/>
                </a:solidFill>
                <a:latin typeface="Arial" charset="0"/>
              </a:rPr>
              <a:t>sở giáo dục đại học tự chủ quyết định phương thức tuyển sinh và chịu trách nhiệm về công tác tuyển </a:t>
            </a:r>
            <a:r>
              <a:rPr lang="vi-VN" sz="2000" b="1" kern="0" smtClean="0">
                <a:solidFill>
                  <a:srgbClr val="0000FF"/>
                </a:solidFill>
                <a:latin typeface="Arial" charset="0"/>
              </a:rPr>
              <a:t>sinh.</a:t>
            </a:r>
            <a:endParaRPr lang="en-US" sz="20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Bộ </a:t>
            </a:r>
            <a:r>
              <a:rPr lang="vi-VN" sz="2000" b="1" kern="0">
                <a:solidFill>
                  <a:srgbClr val="0000FF"/>
                </a:solidFill>
                <a:latin typeface="Arial" charset="0"/>
              </a:rPr>
              <a:t>trưởng </a:t>
            </a:r>
            <a:r>
              <a:rPr lang="en-US" sz="2000" b="1" kern="0" smtClean="0">
                <a:solidFill>
                  <a:srgbClr val="0000FF"/>
                </a:solidFill>
                <a:latin typeface="Arial" charset="0"/>
              </a:rPr>
              <a:t>Bộ GDĐT</a:t>
            </a:r>
            <a:r>
              <a:rPr lang="vi-VN" sz="2000" b="1" kern="0" smtClean="0">
                <a:solidFill>
                  <a:srgbClr val="0000FF"/>
                </a:solidFill>
                <a:latin typeface="Arial" charset="0"/>
              </a:rPr>
              <a:t> </a:t>
            </a:r>
            <a:r>
              <a:rPr lang="vi-VN" sz="2000" b="1" kern="0">
                <a:solidFill>
                  <a:srgbClr val="0000FF"/>
                </a:solidFill>
                <a:latin typeface="Arial" charset="0"/>
              </a:rPr>
              <a:t>ban hành quy chế tuyển sinh, quy định nguồn tuyển sinh trình độ đại học từ học sinh tốt nghiệp trung học phổ thông, người tốt nghiệp cao đẳng, trung cấp; quy định tiêu chí, nguyên tắc, quy trình xác định chỉ tiêu tuyển sinh; quy định chỉ tiêu tuyển sinh đối với các ngành đào tạo giáo viên và chỉ tiêu tuyển sinh của cơ sở giáo dục đại học quy định tại điểm c khoản 1 Điều này; quy định ngưỡng bảo đảm chất lượng đầu vào đối với ngành đào tạo giáo viên và ngành thuộc lĩnh vực sức khỏe có cấp chứng chỉ hành nghề</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691340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52. Tổ chức kiểm định chất lượng giáo dục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Tổ </a:t>
            </a:r>
            <a:r>
              <a:rPr lang="vi-VN" sz="2100" b="1" kern="0">
                <a:solidFill>
                  <a:srgbClr val="FF0066"/>
                </a:solidFill>
                <a:latin typeface="Arial" charset="0"/>
              </a:rPr>
              <a:t>chức kiểm định chất lượng giáo dục </a:t>
            </a:r>
            <a:r>
              <a:rPr lang="vi-VN" sz="2100" b="1" kern="0">
                <a:solidFill>
                  <a:srgbClr val="0000FF"/>
                </a:solidFill>
                <a:latin typeface="Arial" charset="0"/>
              </a:rPr>
              <a:t>có nhiệm vụ đánh giá, công nhận cơ sở giáo dục đại học và chương trình đào tạo đạt tiêu chuẩn đánh giá chất lượng giáo dục đại </a:t>
            </a:r>
            <a:r>
              <a:rPr lang="vi-VN" sz="2100" b="1" kern="0" smtClean="0">
                <a:solidFill>
                  <a:srgbClr val="0000FF"/>
                </a:solidFill>
                <a:latin typeface="Arial" charset="0"/>
              </a:rPr>
              <a:t>học.</a:t>
            </a:r>
            <a:endParaRPr lang="en-US" sz="21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Tổ </a:t>
            </a:r>
            <a:r>
              <a:rPr lang="vi-VN" sz="2100" b="1" kern="0">
                <a:solidFill>
                  <a:srgbClr val="0000FF"/>
                </a:solidFill>
                <a:latin typeface="Arial" charset="0"/>
              </a:rPr>
              <a:t>chức kiểm định chất lượng giáo dục </a:t>
            </a:r>
            <a:r>
              <a:rPr lang="vi-VN" sz="2100" b="1" kern="0">
                <a:solidFill>
                  <a:srgbClr val="FF0066"/>
                </a:solidFill>
                <a:latin typeface="Arial" charset="0"/>
              </a:rPr>
              <a:t>có tư cách pháp nhân, độc lập về tổ chức </a:t>
            </a:r>
            <a:r>
              <a:rPr lang="vi-VN" sz="2100" b="1" kern="0">
                <a:solidFill>
                  <a:srgbClr val="0000FF"/>
                </a:solidFill>
                <a:latin typeface="Arial" charset="0"/>
              </a:rPr>
              <a:t>với cơ quan quản lý nhà nước và cơ sở giáo dục đại học, có trách nhiệm giải trình và chịu trách nhiệm trước pháp luật về hoạt động kiểm định và kết quả kiểm định chất lượng giáo dục đại </a:t>
            </a:r>
            <a:r>
              <a:rPr lang="vi-VN" sz="2100" b="1" kern="0" smtClean="0">
                <a:solidFill>
                  <a:srgbClr val="0000FF"/>
                </a:solidFill>
                <a:latin typeface="Arial" charset="0"/>
              </a:rPr>
              <a:t>học.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Tổ </a:t>
            </a:r>
            <a:r>
              <a:rPr lang="vi-VN" sz="2100" b="1" kern="0">
                <a:solidFill>
                  <a:srgbClr val="FF0066"/>
                </a:solidFill>
                <a:latin typeface="Arial" charset="0"/>
              </a:rPr>
              <a:t>chức kiểm định chất lượng giáo dục </a:t>
            </a:r>
            <a:r>
              <a:rPr lang="vi-VN" sz="2100" b="1" kern="0">
                <a:solidFill>
                  <a:srgbClr val="0000FF"/>
                </a:solidFill>
                <a:latin typeface="Arial" charset="0"/>
              </a:rPr>
              <a:t>được thành lập khi đủ điều kiện và có đề án thành lập theo quy định của pháp luật; được phép hoạt động kiểm định chất lượng giáo dục khi có cơ sở vật chất, thiết bị, tài chính, đội ngũ kiểm định viên cơ hữu đáp ứng yêu cầu theo quy định của pháp </a:t>
            </a:r>
            <a:r>
              <a:rPr lang="vi-VN" sz="2100" b="1" kern="0" smtClean="0">
                <a:solidFill>
                  <a:srgbClr val="0000FF"/>
                </a:solidFill>
                <a:latin typeface="Arial" charset="0"/>
              </a:rPr>
              <a:t>luật.</a:t>
            </a:r>
            <a:endParaRPr lang="nb-NO" sz="2100" b="1" kern="0">
              <a:solidFill>
                <a:srgbClr val="0000FF"/>
              </a:solidFill>
              <a:latin typeface="Arial" charset="0"/>
            </a:endParaRPr>
          </a:p>
        </p:txBody>
      </p:sp>
    </p:spTree>
    <p:extLst>
      <p:ext uri="{BB962C8B-B14F-4D97-AF65-F5344CB8AC3E}">
        <p14:creationId xmlns:p14="http://schemas.microsoft.com/office/powerpoint/2010/main" val="2596647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52. Tổ chức kiểm định chất lượng giáo dục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FF0066"/>
                </a:solidFill>
                <a:latin typeface="Arial" charset="0"/>
              </a:rPr>
              <a:t>Chính </a:t>
            </a:r>
            <a:r>
              <a:rPr lang="vi-VN" sz="2000" b="1" kern="0">
                <a:solidFill>
                  <a:srgbClr val="FF0066"/>
                </a:solidFill>
                <a:latin typeface="Arial" charset="0"/>
              </a:rPr>
              <a:t>phủ </a:t>
            </a:r>
            <a:r>
              <a:rPr lang="vi-VN" sz="2000" b="1" kern="0">
                <a:solidFill>
                  <a:srgbClr val="0000FF"/>
                </a:solidFill>
                <a:latin typeface="Arial" charset="0"/>
              </a:rPr>
              <a:t>quy định điều kiện, thủ tục thành lập, cho phép hoạt động, giải thể tổ chức kiểm định chất lượng giáo dục; trách nhiệm, quyền hạn của tổ chức kiểm định chất lượng giáo dục; điều kiện và thủ tục để tổ chức kiểm định chất lượng giáo dục nước ngoài được công nhận hoạt động tại Việt </a:t>
            </a:r>
            <a:r>
              <a:rPr lang="vi-VN" sz="2000" b="1" kern="0" smtClean="0">
                <a:solidFill>
                  <a:srgbClr val="0000FF"/>
                </a:solidFill>
                <a:latin typeface="Arial" charset="0"/>
              </a:rPr>
              <a:t>Nam.</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FF0066"/>
                </a:solidFill>
                <a:latin typeface="Arial" charset="0"/>
              </a:rPr>
              <a:t>Bộ </a:t>
            </a:r>
            <a:r>
              <a:rPr lang="vi-VN" sz="2000" b="1" kern="0">
                <a:solidFill>
                  <a:srgbClr val="FF0066"/>
                </a:solidFill>
                <a:latin typeface="Arial" charset="0"/>
              </a:rPr>
              <a:t>trưởng Bộ Giáo dục và Đào tạo </a:t>
            </a:r>
            <a:r>
              <a:rPr lang="vi-VN" sz="2000" b="1" kern="0">
                <a:solidFill>
                  <a:srgbClr val="0000FF"/>
                </a:solidFill>
                <a:latin typeface="Arial" charset="0"/>
              </a:rPr>
              <a:t>quyết định thành lập hoặc cho phép thành lập tổ chức kiểm định chất lượng giáo dục; quyết định cho phép hoạt động, đình chỉ hoạt động, giải thể tổ chức kiểm định chất lượng giáo dục; quyết định công nhận, thu hồi quyết định công nhận hoạt động của tổ chức kiểm định chất lượng giáo dục nước ngoài ở Việt Nam; quy định việc giám sát, đánh giá tổ chức kiểm định chất lượng giáo dục</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960172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9418"/>
            <a:ext cx="9144000" cy="5419164"/>
          </a:xfrm>
          <a:prstGeom prst="rect">
            <a:avLst/>
          </a:prstGeom>
        </p:spPr>
      </p:pic>
    </p:spTree>
    <p:extLst>
      <p:ext uri="{BB962C8B-B14F-4D97-AF65-F5344CB8AC3E}">
        <p14:creationId xmlns:p14="http://schemas.microsoft.com/office/powerpoint/2010/main" val="951500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Giải thích từ </a:t>
            </a:r>
            <a:r>
              <a:rPr lang="vi-VN" sz="2600" b="1" smtClean="0">
                <a:solidFill>
                  <a:srgbClr val="FF0000"/>
                </a:solidFill>
                <a:latin typeface="Arial" panose="020B0604020202020204" pitchFamily="34" charset="0"/>
                <a:cs typeface="Arial" panose="020B0604020202020204" pitchFamily="34" charset="0"/>
              </a:rPr>
              <a:t>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Cơ </a:t>
            </a:r>
            <a:r>
              <a:rPr lang="vi-VN" sz="2000" b="1" kern="0">
                <a:solidFill>
                  <a:srgbClr val="FF0066"/>
                </a:solidFill>
                <a:latin typeface="Arial" charset="0"/>
              </a:rPr>
              <a:t>sở giáo dục đại học </a:t>
            </a:r>
            <a:r>
              <a:rPr lang="vi-VN" sz="2000" b="1" kern="0">
                <a:solidFill>
                  <a:srgbClr val="0000FF"/>
                </a:solidFill>
                <a:latin typeface="Arial" charset="0"/>
              </a:rPr>
              <a:t>là cơ sở giáo dục thuộc hệ thống giáo dục quốc dân, thực hiện chức năng đào tạo các trình độ của giáo dục đại học, hoạt động khoa học và công nghệ, phục vụ cộng </a:t>
            </a:r>
            <a:r>
              <a:rPr lang="vi-VN" sz="2000" b="1" kern="0" smtClean="0">
                <a:solidFill>
                  <a:srgbClr val="0000FF"/>
                </a:solidFill>
                <a:latin typeface="Arial" charset="0"/>
              </a:rPr>
              <a:t>đồng.</a:t>
            </a:r>
            <a:endParaRPr lang="en-US" sz="20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Trường </a:t>
            </a:r>
            <a:r>
              <a:rPr lang="vi-VN" sz="2000" b="1" kern="0">
                <a:solidFill>
                  <a:srgbClr val="FF0066"/>
                </a:solidFill>
                <a:latin typeface="Arial" charset="0"/>
              </a:rPr>
              <a:t>đại học, học viện </a:t>
            </a:r>
            <a:r>
              <a:rPr lang="vi-VN" sz="2000" b="1" kern="0">
                <a:solidFill>
                  <a:srgbClr val="008000"/>
                </a:solidFill>
                <a:latin typeface="Arial" charset="0"/>
              </a:rPr>
              <a:t>(sau đây gọi chung là trường đại học) là cơ sở giáo dục đại học đào tạo, nghiên cứu nhiều ngành, được cơ cấu tổ chức theo quy định của Luật </a:t>
            </a:r>
            <a:r>
              <a:rPr lang="vi-VN" sz="2000" b="1" kern="0" smtClean="0">
                <a:solidFill>
                  <a:srgbClr val="008000"/>
                </a:solidFill>
                <a:latin typeface="Arial" charset="0"/>
              </a:rPr>
              <a:t>này.</a:t>
            </a:r>
            <a:endParaRPr lang="en-US" sz="2000" b="1" kern="0" smtClean="0">
              <a:solidFill>
                <a:srgbClr val="008000"/>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Đại </a:t>
            </a:r>
            <a:r>
              <a:rPr lang="vi-VN" sz="2000" b="1" kern="0">
                <a:solidFill>
                  <a:srgbClr val="FF0066"/>
                </a:solidFill>
                <a:latin typeface="Arial" charset="0"/>
              </a:rPr>
              <a:t>học </a:t>
            </a:r>
            <a:r>
              <a:rPr lang="vi-VN" sz="2000" b="1" kern="0">
                <a:solidFill>
                  <a:srgbClr val="008000"/>
                </a:solidFill>
                <a:latin typeface="Arial" charset="0"/>
              </a:rPr>
              <a:t>là cơ sở giáo dục đại học đào tạo, nghiên cứu nhiều lĩnh vực, được cơ cấu tổ chức theo quy định của Luật này; các đơn vị cấu thành đại học cùng thống nhất thực hiện mục tiêu, sứ mạng, nhiệm vụ </a:t>
            </a:r>
            <a:r>
              <a:rPr lang="vi-VN" sz="2000" b="1" kern="0" smtClean="0">
                <a:solidFill>
                  <a:srgbClr val="008000"/>
                </a:solidFill>
                <a:latin typeface="Arial" charset="0"/>
              </a:rPr>
              <a:t>chung.</a:t>
            </a:r>
            <a:endParaRPr lang="en-US" sz="2000" b="1" kern="0" smtClean="0">
              <a:solidFill>
                <a:srgbClr val="008000"/>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Đơn </a:t>
            </a:r>
            <a:r>
              <a:rPr lang="vi-VN" sz="2000" b="1" kern="0">
                <a:solidFill>
                  <a:srgbClr val="FF0066"/>
                </a:solidFill>
                <a:latin typeface="Arial" charset="0"/>
              </a:rPr>
              <a:t>vị thành viên </a:t>
            </a:r>
            <a:r>
              <a:rPr lang="vi-VN" sz="2000" b="1" kern="0">
                <a:solidFill>
                  <a:srgbClr val="0000FF"/>
                </a:solidFill>
                <a:latin typeface="Arial" charset="0"/>
              </a:rPr>
              <a:t>là trường đại học, viện nghiên cứu có tư cách pháp nhân, do Thủ tướng Chính phủ thành lập, cho phép thành lập theo quy định của pháp luật; được tự chủ trong tổ chức và hoạt động theo quy định của pháp luật, quy chế tổ chức và hoạt động của đại học</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Giải thích từ </a:t>
            </a:r>
            <a:r>
              <a:rPr lang="vi-VN" sz="2600" b="1" smtClean="0">
                <a:solidFill>
                  <a:srgbClr val="FF0000"/>
                </a:solidFill>
                <a:latin typeface="Arial" panose="020B0604020202020204" pitchFamily="34" charset="0"/>
                <a:cs typeface="Arial" panose="020B0604020202020204" pitchFamily="34" charset="0"/>
              </a:rPr>
              <a:t>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startAt="5"/>
              <a:defRPr/>
            </a:pPr>
            <a:r>
              <a:rPr lang="vi-VN" sz="2000" b="1" kern="0" smtClean="0">
                <a:solidFill>
                  <a:srgbClr val="FF0066"/>
                </a:solidFill>
                <a:latin typeface="Arial" charset="0"/>
              </a:rPr>
              <a:t>Đơn </a:t>
            </a:r>
            <a:r>
              <a:rPr lang="vi-VN" sz="2000" b="1" kern="0">
                <a:solidFill>
                  <a:srgbClr val="FF0066"/>
                </a:solidFill>
                <a:latin typeface="Arial" charset="0"/>
              </a:rPr>
              <a:t>vị trực thuộc </a:t>
            </a:r>
            <a:r>
              <a:rPr lang="vi-VN" sz="2000" b="1" kern="0">
                <a:solidFill>
                  <a:srgbClr val="0000FF"/>
                </a:solidFill>
                <a:latin typeface="Arial" charset="0"/>
              </a:rPr>
              <a:t>là đơn vị có tư cách pháp nhân của cơ sở giáo dục đại học, do hội đồng trường, hội đồng đại học quyết định thành lập; tổ chức và hoạt động theo quy định của pháp luật, quy chế tổ chức và hoạt động của cơ sở giáo dục đại </a:t>
            </a:r>
            <a:r>
              <a:rPr lang="vi-VN" sz="2000" b="1" kern="0" smtClean="0">
                <a:solidFill>
                  <a:srgbClr val="0000FF"/>
                </a:solidFill>
                <a:latin typeface="Arial" charset="0"/>
              </a:rPr>
              <a:t>học.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5"/>
              <a:defRPr/>
            </a:pPr>
            <a:r>
              <a:rPr lang="vi-VN" sz="2000" b="1" kern="0" smtClean="0">
                <a:solidFill>
                  <a:srgbClr val="FF0066"/>
                </a:solidFill>
                <a:latin typeface="Arial" charset="0"/>
              </a:rPr>
              <a:t>Đơn </a:t>
            </a:r>
            <a:r>
              <a:rPr lang="vi-VN" sz="2000" b="1" kern="0">
                <a:solidFill>
                  <a:srgbClr val="FF0066"/>
                </a:solidFill>
                <a:latin typeface="Arial" charset="0"/>
              </a:rPr>
              <a:t>vị thuộc </a:t>
            </a:r>
            <a:r>
              <a:rPr lang="vi-VN" sz="2000" b="1" kern="0">
                <a:solidFill>
                  <a:srgbClr val="0000FF"/>
                </a:solidFill>
                <a:latin typeface="Arial" charset="0"/>
              </a:rPr>
              <a:t>là đơn vị không có tư cách pháp nhân của cơ sở giáo dục đại học, do hội đồng trường, hội đồng đại học quyết định việc thành lập; tổ chức và hoạt động theo quy chế tổ chức và hoạt động của </a:t>
            </a:r>
            <a:r>
              <a:rPr lang="en-US" sz="2000" b="1" kern="0" smtClean="0">
                <a:solidFill>
                  <a:srgbClr val="0000FF"/>
                </a:solidFill>
                <a:latin typeface="Arial" charset="0"/>
              </a:rPr>
              <a:t>CSGD</a:t>
            </a:r>
            <a:r>
              <a:rPr lang="vi-VN" sz="2000" b="1" kern="0" smtClean="0">
                <a:solidFill>
                  <a:srgbClr val="0000FF"/>
                </a:solidFill>
                <a:latin typeface="Arial" charset="0"/>
              </a:rPr>
              <a:t> </a:t>
            </a:r>
            <a:r>
              <a:rPr lang="vi-VN" sz="2000" b="1" kern="0">
                <a:solidFill>
                  <a:srgbClr val="0000FF"/>
                </a:solidFill>
                <a:latin typeface="Arial" charset="0"/>
              </a:rPr>
              <a:t>đại học, phù hợp với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5"/>
              <a:defRPr/>
            </a:pPr>
            <a:r>
              <a:rPr lang="vi-VN" sz="2000" b="1" kern="0" smtClean="0">
                <a:solidFill>
                  <a:srgbClr val="FF0066"/>
                </a:solidFill>
                <a:latin typeface="Arial" charset="0"/>
              </a:rPr>
              <a:t>Trường </a:t>
            </a:r>
            <a:r>
              <a:rPr lang="vi-VN" sz="2000" b="1" kern="0">
                <a:solidFill>
                  <a:srgbClr val="0000FF"/>
                </a:solidFill>
                <a:latin typeface="Arial" charset="0"/>
              </a:rPr>
              <a:t>là đơn vị đào tạo thuộc cơ sở giáo dục đại học, do hội đồng trường, hội đồng đại học quyết định việc thành lập theo quy định của Chính phủ, tổ chức và hoạt động theo quy chế tổ chức và hoạt động của cơ sở giáo dục đại </a:t>
            </a:r>
            <a:r>
              <a:rPr lang="vi-VN" sz="2000" b="1" kern="0" smtClean="0">
                <a:solidFill>
                  <a:srgbClr val="0000FF"/>
                </a:solidFill>
                <a:latin typeface="Arial" charset="0"/>
              </a:rPr>
              <a:t>học.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5"/>
              <a:defRPr/>
            </a:pPr>
            <a:r>
              <a:rPr lang="vi-VN" sz="2000" b="1" kern="0" smtClean="0">
                <a:solidFill>
                  <a:srgbClr val="FF0066"/>
                </a:solidFill>
                <a:latin typeface="Arial" charset="0"/>
              </a:rPr>
              <a:t>Ngành </a:t>
            </a:r>
            <a:r>
              <a:rPr lang="vi-VN" sz="2000" b="1" kern="0">
                <a:solidFill>
                  <a:srgbClr val="0000FF"/>
                </a:solidFill>
                <a:latin typeface="Arial" charset="0"/>
              </a:rPr>
              <a:t>là tập hợp kiến thức và kỹ năng chuyên môn trong phạm vi hoạt động nghề nghiệp, khoa học và công nghệ, do Bộ Giáo dục và Đào tạo thống kê, phân loại</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2469848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4. Giải thích từ </a:t>
            </a:r>
            <a:r>
              <a:rPr lang="vi-VN" sz="2600" b="1" smtClean="0">
                <a:solidFill>
                  <a:srgbClr val="FF0000"/>
                </a:solidFill>
                <a:latin typeface="Arial" panose="020B0604020202020204" pitchFamily="34" charset="0"/>
                <a:cs typeface="Arial" panose="020B0604020202020204" pitchFamily="34" charset="0"/>
              </a:rPr>
              <a:t>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Chuyên </a:t>
            </a:r>
            <a:r>
              <a:rPr lang="vi-VN" sz="2000" b="1" kern="0">
                <a:solidFill>
                  <a:srgbClr val="FF0066"/>
                </a:solidFill>
                <a:latin typeface="Arial" charset="0"/>
              </a:rPr>
              <a:t>ngành </a:t>
            </a:r>
            <a:r>
              <a:rPr lang="vi-VN" sz="2000" b="1" kern="0">
                <a:solidFill>
                  <a:srgbClr val="0000FF"/>
                </a:solidFill>
                <a:latin typeface="Arial" charset="0"/>
              </a:rPr>
              <a:t>là một phần kiến thức và kỹ năng chuyên môn sâu có tính độc lập trong một ngành, do </a:t>
            </a:r>
            <a:r>
              <a:rPr lang="en-US" sz="2000" b="1" kern="0" smtClean="0">
                <a:solidFill>
                  <a:srgbClr val="0000FF"/>
                </a:solidFill>
                <a:latin typeface="Arial" charset="0"/>
              </a:rPr>
              <a:t>CSGD</a:t>
            </a:r>
            <a:r>
              <a:rPr lang="vi-VN" sz="2000" b="1" kern="0" smtClean="0">
                <a:solidFill>
                  <a:srgbClr val="0000FF"/>
                </a:solidFill>
                <a:latin typeface="Arial" charset="0"/>
              </a:rPr>
              <a:t> </a:t>
            </a:r>
            <a:r>
              <a:rPr lang="vi-VN" sz="2000" b="1" kern="0">
                <a:solidFill>
                  <a:srgbClr val="0000FF"/>
                </a:solidFill>
                <a:latin typeface="Arial" charset="0"/>
              </a:rPr>
              <a:t>đại học quyết </a:t>
            </a:r>
            <a:r>
              <a:rPr lang="vi-VN" sz="2000" b="1" kern="0" smtClean="0">
                <a:solidFill>
                  <a:srgbClr val="0000FF"/>
                </a:solidFill>
                <a:latin typeface="Arial" charset="0"/>
              </a:rPr>
              <a:t>định.</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Lĩnh </a:t>
            </a:r>
            <a:r>
              <a:rPr lang="vi-VN" sz="2000" b="1" kern="0">
                <a:solidFill>
                  <a:srgbClr val="FF0066"/>
                </a:solidFill>
                <a:latin typeface="Arial" charset="0"/>
              </a:rPr>
              <a:t>vực </a:t>
            </a:r>
            <a:r>
              <a:rPr lang="vi-VN" sz="2000" b="1" kern="0">
                <a:solidFill>
                  <a:srgbClr val="0000FF"/>
                </a:solidFill>
                <a:latin typeface="Arial" charset="0"/>
              </a:rPr>
              <a:t>là tập hợp các nhóm ngành có điểm chung về kiến thức, kỹ năng chuyên môn trong phạm vi hoạt động nghề nghiệp, khoa học và công nghệ, do Thủ tướng Chính phủ thống kê, phân </a:t>
            </a:r>
            <a:r>
              <a:rPr lang="vi-VN" sz="2000" b="1" kern="0" smtClean="0">
                <a:solidFill>
                  <a:srgbClr val="0000FF"/>
                </a:solidFill>
                <a:latin typeface="Arial" charset="0"/>
              </a:rPr>
              <a:t>loại.</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Quyền </a:t>
            </a:r>
            <a:r>
              <a:rPr lang="vi-VN" sz="2000" b="1" kern="0">
                <a:solidFill>
                  <a:srgbClr val="FF0066"/>
                </a:solidFill>
                <a:latin typeface="Arial" charset="0"/>
              </a:rPr>
              <a:t>tự chủ </a:t>
            </a:r>
            <a:r>
              <a:rPr lang="vi-VN" sz="2000" b="1" kern="0">
                <a:solidFill>
                  <a:srgbClr val="008000"/>
                </a:solidFill>
                <a:latin typeface="Arial" charset="0"/>
              </a:rPr>
              <a:t>là quyền của cơ sở giáo dục đại học được tự xác định mục tiêu và lựa chọn cách thức thực hiện mục tiêu; tự quyết định và có trách nhiệm giải trình về hoạt động chuyên môn, học thuật, tổ chức, nhân sự, tài chính, tài sản và hoạt động khác trên cơ sở quy định của pháp luật và năng lực của </a:t>
            </a:r>
            <a:r>
              <a:rPr lang="en-US" sz="2000" b="1" kern="0" smtClean="0">
                <a:solidFill>
                  <a:srgbClr val="008000"/>
                </a:solidFill>
                <a:latin typeface="Arial" charset="0"/>
              </a:rPr>
              <a:t>CSGD</a:t>
            </a:r>
            <a:r>
              <a:rPr lang="vi-VN" sz="2000" b="1" kern="0" smtClean="0">
                <a:solidFill>
                  <a:srgbClr val="008000"/>
                </a:solidFill>
                <a:latin typeface="Arial" charset="0"/>
              </a:rPr>
              <a:t> </a:t>
            </a:r>
            <a:r>
              <a:rPr lang="vi-VN" sz="2000" b="1" kern="0">
                <a:solidFill>
                  <a:srgbClr val="008000"/>
                </a:solidFill>
                <a:latin typeface="Arial" charset="0"/>
              </a:rPr>
              <a:t>đại </a:t>
            </a:r>
            <a:r>
              <a:rPr lang="vi-VN" sz="2000" b="1" kern="0" smtClean="0">
                <a:solidFill>
                  <a:srgbClr val="008000"/>
                </a:solidFill>
                <a:latin typeface="Arial" charset="0"/>
              </a:rPr>
              <a:t>học.</a:t>
            </a:r>
            <a:endParaRPr lang="en-US" sz="2000" b="1" kern="0" smtClean="0">
              <a:solidFill>
                <a:srgbClr val="008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9"/>
              <a:defRPr/>
            </a:pPr>
            <a:r>
              <a:rPr lang="vi-VN" sz="2000" b="1" kern="0" smtClean="0">
                <a:solidFill>
                  <a:srgbClr val="FF0066"/>
                </a:solidFill>
                <a:latin typeface="Arial" charset="0"/>
              </a:rPr>
              <a:t>Trách </a:t>
            </a:r>
            <a:r>
              <a:rPr lang="vi-VN" sz="2000" b="1" kern="0">
                <a:solidFill>
                  <a:srgbClr val="FF0066"/>
                </a:solidFill>
                <a:latin typeface="Arial" charset="0"/>
              </a:rPr>
              <a:t>nhiệm giải trình </a:t>
            </a:r>
            <a:r>
              <a:rPr lang="vi-VN" sz="2000" b="1" kern="0">
                <a:solidFill>
                  <a:srgbClr val="0000FF"/>
                </a:solidFill>
                <a:latin typeface="Arial" charset="0"/>
              </a:rPr>
              <a:t>là việc cơ sở giáo dục đại học có trách nhiệm báo cáo, minh bạch thông tin đối với người học, xã hội, cơ quan quản lý có thẩm quyền, chủ sở hữu và các bên liên quan về việc tuân thủ quy định của pháp luật và thực hiện đúng quy định, cam kết của cơ sở giáo dục đại học.</a:t>
            </a:r>
            <a:endParaRPr lang="en-US" sz="20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3"/>
              <a:defRPr/>
            </a:pPr>
            <a:endParaRPr lang="nb-NO" sz="2000" b="1" kern="0">
              <a:solidFill>
                <a:srgbClr val="0000FF"/>
              </a:solidFill>
              <a:latin typeface="Arial" charset="0"/>
            </a:endParaRPr>
          </a:p>
        </p:txBody>
      </p:sp>
    </p:spTree>
    <p:extLst>
      <p:ext uri="{BB962C8B-B14F-4D97-AF65-F5344CB8AC3E}">
        <p14:creationId xmlns:p14="http://schemas.microsoft.com/office/powerpoint/2010/main" val="187783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Luật </a:t>
            </a:r>
            <a:r>
              <a:rPr lang="vi-VN" sz="2200" b="1" kern="0">
                <a:solidFill>
                  <a:srgbClr val="FF0066"/>
                </a:solidFill>
                <a:latin typeface="Arial" charset="0"/>
              </a:rPr>
              <a:t>Giáo dục </a:t>
            </a:r>
            <a:r>
              <a:rPr lang="en-US" sz="2200" b="1" kern="0">
                <a:solidFill>
                  <a:srgbClr val="FF0066"/>
                </a:solidFill>
                <a:latin typeface="Arial" charset="0"/>
              </a:rPr>
              <a:t>Đ</a:t>
            </a:r>
            <a:r>
              <a:rPr lang="vi-VN" sz="2200" b="1" kern="0" smtClean="0">
                <a:solidFill>
                  <a:srgbClr val="FF0066"/>
                </a:solidFill>
                <a:latin typeface="Arial" charset="0"/>
              </a:rPr>
              <a:t>ại </a:t>
            </a:r>
            <a:r>
              <a:rPr lang="vi-VN" sz="2200" b="1" kern="0">
                <a:solidFill>
                  <a:srgbClr val="FF0066"/>
                </a:solidFill>
                <a:latin typeface="Arial" charset="0"/>
              </a:rPr>
              <a:t>học </a:t>
            </a:r>
            <a:r>
              <a:rPr lang="vi-VN" sz="2200" b="1" kern="0">
                <a:solidFill>
                  <a:srgbClr val="0000FF"/>
                </a:solidFill>
                <a:latin typeface="Arial" charset="0"/>
              </a:rPr>
              <a:t>số 08/2012/QH13 ngày </a:t>
            </a:r>
            <a:r>
              <a:rPr lang="vi-VN" sz="2200" b="1" kern="0" smtClean="0">
                <a:solidFill>
                  <a:srgbClr val="0000FF"/>
                </a:solidFill>
                <a:latin typeface="Arial" charset="0"/>
              </a:rPr>
              <a:t>18</a:t>
            </a:r>
            <a:r>
              <a:rPr lang="en-US" sz="2200" b="1" kern="0" smtClean="0">
                <a:solidFill>
                  <a:srgbClr val="0000FF"/>
                </a:solidFill>
                <a:latin typeface="Arial" charset="0"/>
              </a:rPr>
              <a:t>/</a:t>
            </a:r>
            <a:r>
              <a:rPr lang="vi-VN" sz="2200" b="1" kern="0" smtClean="0">
                <a:solidFill>
                  <a:srgbClr val="0000FF"/>
                </a:solidFill>
                <a:latin typeface="Arial" charset="0"/>
              </a:rPr>
              <a:t>6</a:t>
            </a:r>
            <a:r>
              <a:rPr lang="en-US" sz="2200" b="1" kern="0" smtClean="0">
                <a:solidFill>
                  <a:srgbClr val="0000FF"/>
                </a:solidFill>
                <a:latin typeface="Arial" charset="0"/>
              </a:rPr>
              <a:t>/</a:t>
            </a:r>
            <a:r>
              <a:rPr lang="vi-VN" sz="2200" b="1" kern="0" smtClean="0">
                <a:solidFill>
                  <a:srgbClr val="0000FF"/>
                </a:solidFill>
                <a:latin typeface="Arial" charset="0"/>
              </a:rPr>
              <a:t>2012</a:t>
            </a:r>
            <a:r>
              <a:rPr lang="en-US" sz="2200" b="1" kern="0" smtClean="0">
                <a:solidFill>
                  <a:srgbClr val="0000FF"/>
                </a:solidFill>
                <a:latin typeface="Arial" charset="0"/>
              </a:rPr>
              <a:t>, </a:t>
            </a:r>
            <a:r>
              <a:rPr lang="vi-VN" sz="2200" b="1" kern="0" smtClean="0">
                <a:solidFill>
                  <a:srgbClr val="0000FF"/>
                </a:solidFill>
                <a:latin typeface="Arial" charset="0"/>
              </a:rPr>
              <a:t>có </a:t>
            </a:r>
            <a:r>
              <a:rPr lang="vi-VN" sz="2200" b="1" kern="0">
                <a:solidFill>
                  <a:srgbClr val="0000FF"/>
                </a:solidFill>
                <a:latin typeface="Arial" charset="0"/>
              </a:rPr>
              <a:t>hiệu lực kể từ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2013</a:t>
            </a:r>
            <a:r>
              <a:rPr lang="vi-VN" sz="2200" b="1" kern="0">
                <a:solidFill>
                  <a:srgbClr val="0000FF"/>
                </a:solidFill>
                <a:latin typeface="Arial" charset="0"/>
              </a:rPr>
              <a:t>, được sửa đổi, bổ sung </a:t>
            </a:r>
            <a:r>
              <a:rPr lang="vi-VN" sz="2200" b="1" kern="0" smtClean="0">
                <a:solidFill>
                  <a:srgbClr val="0000FF"/>
                </a:solidFill>
                <a:latin typeface="Arial" charset="0"/>
              </a:rPr>
              <a:t>bởi:</a:t>
            </a:r>
            <a:endParaRPr lang="en-US" sz="22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8000"/>
                </a:solidFill>
                <a:latin typeface="Arial" charset="0"/>
              </a:rPr>
              <a:t>Luật </a:t>
            </a:r>
            <a:r>
              <a:rPr lang="vi-VN" sz="2200" b="1" kern="0" smtClean="0">
                <a:solidFill>
                  <a:srgbClr val="008000"/>
                </a:solidFill>
                <a:latin typeface="Arial" charset="0"/>
              </a:rPr>
              <a:t>sửa </a:t>
            </a:r>
            <a:r>
              <a:rPr lang="vi-VN" sz="2200" b="1" kern="0">
                <a:solidFill>
                  <a:srgbClr val="008000"/>
                </a:solidFill>
                <a:latin typeface="Arial" charset="0"/>
              </a:rPr>
              <a:t>đổi, bổ sung một số điều của Luật Thuế thu nhập doanh </a:t>
            </a:r>
            <a:r>
              <a:rPr lang="vi-VN" sz="2200" b="1" kern="0" smtClean="0">
                <a:solidFill>
                  <a:srgbClr val="008000"/>
                </a:solidFill>
                <a:latin typeface="Arial" charset="0"/>
              </a:rPr>
              <a:t>nghiệp</a:t>
            </a:r>
            <a:r>
              <a:rPr lang="en-US" sz="2200" b="1" kern="0" smtClean="0">
                <a:solidFill>
                  <a:srgbClr val="0000FF"/>
                </a:solidFill>
                <a:latin typeface="Arial" charset="0"/>
              </a:rPr>
              <a:t> </a:t>
            </a:r>
            <a:r>
              <a:rPr lang="vi-VN" sz="2200" b="1" kern="0" smtClean="0">
                <a:solidFill>
                  <a:srgbClr val="0000FF"/>
                </a:solidFill>
                <a:latin typeface="Arial" charset="0"/>
              </a:rPr>
              <a:t>số </a:t>
            </a:r>
            <a:r>
              <a:rPr lang="vi-VN" sz="2200" b="1" kern="0">
                <a:solidFill>
                  <a:srgbClr val="0000FF"/>
                </a:solidFill>
                <a:latin typeface="Arial" charset="0"/>
              </a:rPr>
              <a:t>32/2013/QH13 ngày </a:t>
            </a:r>
            <a:r>
              <a:rPr lang="vi-VN" sz="2200" b="1" kern="0" smtClean="0">
                <a:solidFill>
                  <a:srgbClr val="0000FF"/>
                </a:solidFill>
                <a:latin typeface="Arial" charset="0"/>
              </a:rPr>
              <a:t>19</a:t>
            </a:r>
            <a:r>
              <a:rPr lang="en-US" sz="2200" b="1" kern="0" smtClean="0">
                <a:solidFill>
                  <a:srgbClr val="0000FF"/>
                </a:solidFill>
                <a:latin typeface="Arial" charset="0"/>
              </a:rPr>
              <a:t>/</a:t>
            </a:r>
            <a:r>
              <a:rPr lang="vi-VN" sz="2200" b="1" kern="0" smtClean="0">
                <a:solidFill>
                  <a:srgbClr val="0000FF"/>
                </a:solidFill>
                <a:latin typeface="Arial" charset="0"/>
              </a:rPr>
              <a:t>6</a:t>
            </a:r>
            <a:r>
              <a:rPr lang="en-US" sz="2200" b="1" kern="0" smtClean="0">
                <a:solidFill>
                  <a:srgbClr val="0000FF"/>
                </a:solidFill>
                <a:latin typeface="Arial" charset="0"/>
              </a:rPr>
              <a:t>/</a:t>
            </a:r>
            <a:r>
              <a:rPr lang="vi-VN" sz="2200" b="1" kern="0" smtClean="0">
                <a:solidFill>
                  <a:srgbClr val="0000FF"/>
                </a:solidFill>
                <a:latin typeface="Arial" charset="0"/>
              </a:rPr>
              <a:t>2013</a:t>
            </a:r>
            <a:r>
              <a:rPr lang="en-US" sz="2200" b="1" kern="0" smtClean="0">
                <a:solidFill>
                  <a:srgbClr val="0000FF"/>
                </a:solidFill>
                <a:latin typeface="Arial" charset="0"/>
              </a:rPr>
              <a:t>, </a:t>
            </a:r>
            <a:r>
              <a:rPr lang="vi-VN" sz="2200" b="1" kern="0" smtClean="0">
                <a:solidFill>
                  <a:srgbClr val="0000FF"/>
                </a:solidFill>
                <a:latin typeface="Arial" charset="0"/>
              </a:rPr>
              <a:t>có </a:t>
            </a:r>
            <a:r>
              <a:rPr lang="vi-VN" sz="2200" b="1" kern="0">
                <a:solidFill>
                  <a:srgbClr val="0000FF"/>
                </a:solidFill>
                <a:latin typeface="Arial" charset="0"/>
              </a:rPr>
              <a:t>hiệu lực kể từ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2014;</a:t>
            </a:r>
            <a:endParaRPr lang="en-US" sz="22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8000"/>
                </a:solidFill>
                <a:latin typeface="Arial" charset="0"/>
              </a:rPr>
              <a:t>Luật </a:t>
            </a:r>
            <a:r>
              <a:rPr lang="vi-VN" sz="2200" b="1" kern="0">
                <a:solidFill>
                  <a:srgbClr val="008000"/>
                </a:solidFill>
                <a:latin typeface="Arial" charset="0"/>
              </a:rPr>
              <a:t>Giáo dục nghề nghiệp </a:t>
            </a:r>
            <a:r>
              <a:rPr lang="vi-VN" sz="2200" b="1" kern="0">
                <a:solidFill>
                  <a:srgbClr val="0000FF"/>
                </a:solidFill>
                <a:latin typeface="Arial" charset="0"/>
              </a:rPr>
              <a:t>số 74/2014/QH13 ngày </a:t>
            </a:r>
            <a:r>
              <a:rPr lang="vi-VN" sz="2200" b="1" kern="0" smtClean="0">
                <a:solidFill>
                  <a:srgbClr val="0000FF"/>
                </a:solidFill>
                <a:latin typeface="Arial" charset="0"/>
              </a:rPr>
              <a:t>27</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2014</a:t>
            </a:r>
            <a:r>
              <a:rPr lang="en-US" sz="2200" b="1" kern="0" smtClean="0">
                <a:solidFill>
                  <a:srgbClr val="0000FF"/>
                </a:solidFill>
                <a:latin typeface="Arial" charset="0"/>
              </a:rPr>
              <a:t>, </a:t>
            </a:r>
            <a:r>
              <a:rPr lang="vi-VN" sz="2200" b="1" kern="0" smtClean="0">
                <a:solidFill>
                  <a:srgbClr val="0000FF"/>
                </a:solidFill>
                <a:latin typeface="Arial" charset="0"/>
              </a:rPr>
              <a:t>có </a:t>
            </a:r>
            <a:r>
              <a:rPr lang="vi-VN" sz="2200" b="1" kern="0">
                <a:solidFill>
                  <a:srgbClr val="0000FF"/>
                </a:solidFill>
                <a:latin typeface="Arial" charset="0"/>
              </a:rPr>
              <a:t>hiệu lực kể từ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7</a:t>
            </a:r>
            <a:r>
              <a:rPr lang="en-US" sz="2200" b="1" kern="0" smtClean="0">
                <a:solidFill>
                  <a:srgbClr val="0000FF"/>
                </a:solidFill>
                <a:latin typeface="Arial" charset="0"/>
              </a:rPr>
              <a:t>/</a:t>
            </a:r>
            <a:r>
              <a:rPr lang="vi-VN" sz="2200" b="1" kern="0" smtClean="0">
                <a:solidFill>
                  <a:srgbClr val="0000FF"/>
                </a:solidFill>
                <a:latin typeface="Arial" charset="0"/>
              </a:rPr>
              <a:t>2015;</a:t>
            </a:r>
            <a:endParaRPr lang="en-US" sz="22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8000"/>
                </a:solidFill>
                <a:latin typeface="Arial" charset="0"/>
              </a:rPr>
              <a:t>Luật </a:t>
            </a:r>
            <a:r>
              <a:rPr lang="vi-VN" sz="2200" b="1" kern="0">
                <a:solidFill>
                  <a:srgbClr val="008000"/>
                </a:solidFill>
                <a:latin typeface="Arial" charset="0"/>
              </a:rPr>
              <a:t>Phí và lệ phí </a:t>
            </a:r>
            <a:r>
              <a:rPr lang="vi-VN" sz="2200" b="1" kern="0">
                <a:solidFill>
                  <a:srgbClr val="0000FF"/>
                </a:solidFill>
                <a:latin typeface="Arial" charset="0"/>
              </a:rPr>
              <a:t>số 97/2015/QH13 ngày </a:t>
            </a:r>
            <a:r>
              <a:rPr lang="vi-VN" sz="2200" b="1" kern="0" smtClean="0">
                <a:solidFill>
                  <a:srgbClr val="0000FF"/>
                </a:solidFill>
                <a:latin typeface="Arial" charset="0"/>
              </a:rPr>
              <a:t>25</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2015</a:t>
            </a:r>
            <a:r>
              <a:rPr lang="en-US" sz="2200" b="1" kern="0" smtClean="0">
                <a:solidFill>
                  <a:srgbClr val="0000FF"/>
                </a:solidFill>
                <a:latin typeface="Arial" charset="0"/>
              </a:rPr>
              <a:t>, </a:t>
            </a:r>
            <a:r>
              <a:rPr lang="vi-VN" sz="2200" b="1" kern="0" smtClean="0">
                <a:solidFill>
                  <a:srgbClr val="0000FF"/>
                </a:solidFill>
                <a:latin typeface="Arial" charset="0"/>
              </a:rPr>
              <a:t>có </a:t>
            </a:r>
            <a:r>
              <a:rPr lang="vi-VN" sz="2200" b="1" kern="0">
                <a:solidFill>
                  <a:srgbClr val="0000FF"/>
                </a:solidFill>
                <a:latin typeface="Arial" charset="0"/>
              </a:rPr>
              <a:t>hiệu lực kể từ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012017;</a:t>
            </a:r>
            <a:endParaRPr lang="en-US" sz="22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008000"/>
                </a:solidFill>
                <a:latin typeface="Arial" charset="0"/>
              </a:rPr>
              <a:t>Luật </a:t>
            </a:r>
            <a:r>
              <a:rPr lang="vi-VN" sz="2200" b="1" kern="0">
                <a:solidFill>
                  <a:srgbClr val="008000"/>
                </a:solidFill>
                <a:latin typeface="Arial" charset="0"/>
              </a:rPr>
              <a:t>sửa đổi, bổ sung một số điều của Luật Giáo dục </a:t>
            </a:r>
            <a:r>
              <a:rPr lang="en-US" sz="2200" b="1" kern="0" smtClean="0">
                <a:solidFill>
                  <a:srgbClr val="008000"/>
                </a:solidFill>
                <a:latin typeface="Arial" charset="0"/>
              </a:rPr>
              <a:t/>
            </a:r>
            <a:br>
              <a:rPr lang="en-US" sz="2200" b="1" kern="0" smtClean="0">
                <a:solidFill>
                  <a:srgbClr val="008000"/>
                </a:solidFill>
                <a:latin typeface="Arial" charset="0"/>
              </a:rPr>
            </a:br>
            <a:r>
              <a:rPr lang="en-US" sz="2200" b="1" kern="0" smtClean="0">
                <a:solidFill>
                  <a:srgbClr val="008000"/>
                </a:solidFill>
                <a:latin typeface="Arial" charset="0"/>
              </a:rPr>
              <a:t>Đ</a:t>
            </a:r>
            <a:r>
              <a:rPr lang="vi-VN" sz="2200" b="1" kern="0" smtClean="0">
                <a:solidFill>
                  <a:srgbClr val="008000"/>
                </a:solidFill>
                <a:latin typeface="Arial" charset="0"/>
              </a:rPr>
              <a:t>ại học</a:t>
            </a:r>
            <a:r>
              <a:rPr lang="en-US" sz="2200" b="1" kern="0" smtClean="0">
                <a:solidFill>
                  <a:srgbClr val="0000FF"/>
                </a:solidFill>
                <a:latin typeface="Arial" charset="0"/>
              </a:rPr>
              <a:t> </a:t>
            </a:r>
            <a:r>
              <a:rPr lang="vi-VN" sz="2200" b="1" kern="0" smtClean="0">
                <a:solidFill>
                  <a:srgbClr val="0000FF"/>
                </a:solidFill>
                <a:latin typeface="Arial" charset="0"/>
              </a:rPr>
              <a:t>số </a:t>
            </a:r>
            <a:r>
              <a:rPr lang="vi-VN" sz="2200" b="1" kern="0">
                <a:solidFill>
                  <a:srgbClr val="0000FF"/>
                </a:solidFill>
                <a:latin typeface="Arial" charset="0"/>
              </a:rPr>
              <a:t>34/2018/QH14 ngày </a:t>
            </a:r>
            <a:r>
              <a:rPr lang="vi-VN" sz="2200" b="1" kern="0" smtClean="0">
                <a:solidFill>
                  <a:srgbClr val="0000FF"/>
                </a:solidFill>
                <a:latin typeface="Arial" charset="0"/>
              </a:rPr>
              <a:t>19</a:t>
            </a:r>
            <a:r>
              <a:rPr lang="en-US" sz="2200" b="1" kern="0" smtClean="0">
                <a:solidFill>
                  <a:srgbClr val="0000FF"/>
                </a:solidFill>
                <a:latin typeface="Arial" charset="0"/>
              </a:rPr>
              <a:t>/</a:t>
            </a:r>
            <a:r>
              <a:rPr lang="vi-VN" sz="2200" b="1" kern="0" smtClean="0">
                <a:solidFill>
                  <a:srgbClr val="0000FF"/>
                </a:solidFill>
                <a:latin typeface="Arial" charset="0"/>
              </a:rPr>
              <a:t>11</a:t>
            </a:r>
            <a:r>
              <a:rPr lang="en-US" sz="2200" b="1" kern="0" smtClean="0">
                <a:solidFill>
                  <a:srgbClr val="0000FF"/>
                </a:solidFill>
                <a:latin typeface="Arial" charset="0"/>
              </a:rPr>
              <a:t>/</a:t>
            </a:r>
            <a:r>
              <a:rPr lang="vi-VN" sz="2200" b="1" kern="0" smtClean="0">
                <a:solidFill>
                  <a:srgbClr val="0000FF"/>
                </a:solidFill>
                <a:latin typeface="Arial" charset="0"/>
              </a:rPr>
              <a:t>2018 </a:t>
            </a:r>
            <a:r>
              <a:rPr lang="vi-VN" sz="2200" b="1" kern="0">
                <a:solidFill>
                  <a:srgbClr val="0000FF"/>
                </a:solidFill>
                <a:latin typeface="Arial" charset="0"/>
              </a:rPr>
              <a:t>của Quốc </a:t>
            </a:r>
            <a:r>
              <a:rPr lang="vi-VN" sz="2200" b="1" kern="0" smtClean="0">
                <a:solidFill>
                  <a:srgbClr val="0000FF"/>
                </a:solidFill>
                <a:latin typeface="Arial" charset="0"/>
              </a:rPr>
              <a:t>hội, </a:t>
            </a:r>
            <a:r>
              <a:rPr lang="vi-VN" sz="2200" b="1" kern="0">
                <a:solidFill>
                  <a:srgbClr val="0000FF"/>
                </a:solidFill>
                <a:latin typeface="Arial" charset="0"/>
              </a:rPr>
              <a:t>có hiệu lực kể từ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7</a:t>
            </a:r>
            <a:r>
              <a:rPr lang="en-US" sz="2200" b="1" kern="0" smtClean="0">
                <a:solidFill>
                  <a:srgbClr val="0000FF"/>
                </a:solidFill>
                <a:latin typeface="Arial" charset="0"/>
              </a:rPr>
              <a:t>/</a:t>
            </a:r>
            <a:r>
              <a:rPr lang="vi-VN" sz="2200" b="1" kern="0" smtClean="0">
                <a:solidFill>
                  <a:srgbClr val="0000FF"/>
                </a:solidFill>
                <a:latin typeface="Arial" charset="0"/>
              </a:rPr>
              <a:t>2019.</a:t>
            </a:r>
            <a:endParaRPr lang="en-US" sz="2200" b="1" kern="0" smtClean="0">
              <a:solidFill>
                <a:srgbClr val="0000FF"/>
              </a:solidFill>
              <a:latin typeface="Arial" charset="0"/>
            </a:endParaRPr>
          </a:p>
          <a:p>
            <a:pPr marL="109538" indent="0" algn="just" eaLnBrk="1" hangingPunct="1">
              <a:lnSpc>
                <a:spcPct val="110000"/>
              </a:lnSpc>
              <a:spcBef>
                <a:spcPts val="1000"/>
              </a:spcBef>
              <a:spcAft>
                <a:spcPts val="0"/>
              </a:spcAft>
              <a:buClr>
                <a:srgbClr val="FF0000"/>
              </a:buClr>
              <a:buNone/>
              <a:defRPr/>
            </a:pPr>
            <a:r>
              <a:rPr lang="en-US" sz="2200" b="1" kern="0" smtClean="0">
                <a:solidFill>
                  <a:srgbClr val="FF0066"/>
                </a:solidFill>
                <a:latin typeface="Arial" charset="0"/>
                <a:sym typeface="Wingdings" pitchFamily="2" charset="2"/>
              </a:rPr>
              <a:t>  </a:t>
            </a:r>
            <a:r>
              <a:rPr lang="en-US" sz="2200" b="1" kern="0">
                <a:solidFill>
                  <a:srgbClr val="FF0066"/>
                </a:solidFill>
                <a:latin typeface="Arial" charset="0"/>
                <a:sym typeface="Wingdings" pitchFamily="2" charset="2"/>
              </a:rPr>
              <a:t>Văn bản hợp nhất số </a:t>
            </a:r>
            <a:r>
              <a:rPr lang="en-US" sz="2200" b="1" kern="0">
                <a:solidFill>
                  <a:srgbClr val="FF0066"/>
                </a:solidFill>
                <a:latin typeface="Arial" charset="0"/>
              </a:rPr>
              <a:t>42/VBHN-VPQH ngày 10/12/2018.</a:t>
            </a: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GIÁO DỤC ĐẠI HỌC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043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11. Quy hoạch mạng lưới cơ sở giáo dục đại học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Việc </a:t>
            </a:r>
            <a:r>
              <a:rPr lang="vi-VN" sz="1900" b="1" kern="0">
                <a:solidFill>
                  <a:srgbClr val="0000FF"/>
                </a:solidFill>
                <a:latin typeface="Arial" charset="0"/>
              </a:rPr>
              <a:t>lập quy hoạch mạng lưới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phải bảo đảm sử dụng hiệu quả nguồn lực; xây dựng hài hòa hệ thống </a:t>
            </a:r>
            <a:r>
              <a:rPr lang="en-US" sz="1900" b="1" kern="0" smtClean="0">
                <a:solidFill>
                  <a:srgbClr val="0000FF"/>
                </a:solidFill>
                <a:latin typeface="Arial" charset="0"/>
              </a:rPr>
              <a:t>GDĐH </a:t>
            </a:r>
            <a:r>
              <a:rPr lang="vi-VN" sz="1900" b="1" kern="0" smtClean="0">
                <a:solidFill>
                  <a:srgbClr val="0000FF"/>
                </a:solidFill>
                <a:latin typeface="Arial" charset="0"/>
              </a:rPr>
              <a:t>công </a:t>
            </a:r>
            <a:r>
              <a:rPr lang="vi-VN" sz="1900" b="1" kern="0">
                <a:solidFill>
                  <a:srgbClr val="0000FF"/>
                </a:solidFill>
                <a:latin typeface="Arial" charset="0"/>
              </a:rPr>
              <a:t>lập và tư thục; phát triển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tư thục hoạt động không vì lợi nhuận; tạo cơ chế hình thành đại học, các trung tâm đại học lớn của đất nước, đáp ứng nhu cầu học tập của Nhân dân, thực hiện mục tiêu phát triển bền vững, phục vụ sự nghiệp </a:t>
            </a:r>
            <a:r>
              <a:rPr lang="en-US" sz="1900" b="1" kern="0" smtClean="0">
                <a:solidFill>
                  <a:srgbClr val="0000FF"/>
                </a:solidFill>
                <a:latin typeface="Arial" charset="0"/>
              </a:rPr>
              <a:t>CNH</a:t>
            </a:r>
            <a:r>
              <a:rPr lang="vi-VN" sz="1900" b="1" kern="0" smtClean="0">
                <a:solidFill>
                  <a:srgbClr val="0000FF"/>
                </a:solidFill>
                <a:latin typeface="Arial" charset="0"/>
              </a:rPr>
              <a:t>, </a:t>
            </a:r>
            <a:r>
              <a:rPr lang="en-US" sz="1900" b="1" kern="0" smtClean="0">
                <a:solidFill>
                  <a:srgbClr val="0000FF"/>
                </a:solidFill>
                <a:latin typeface="Arial" charset="0"/>
              </a:rPr>
              <a:t>HĐH </a:t>
            </a:r>
            <a:r>
              <a:rPr lang="vi-VN" sz="1900" b="1" kern="0" smtClean="0">
                <a:solidFill>
                  <a:srgbClr val="0000FF"/>
                </a:solidFill>
                <a:latin typeface="Arial" charset="0"/>
              </a:rPr>
              <a:t>và </a:t>
            </a:r>
            <a:r>
              <a:rPr lang="vi-VN" sz="1900" b="1" kern="0">
                <a:solidFill>
                  <a:srgbClr val="0000FF"/>
                </a:solidFill>
                <a:latin typeface="Arial" charset="0"/>
              </a:rPr>
              <a:t>hội nhập </a:t>
            </a:r>
            <a:r>
              <a:rPr lang="en-US" sz="1900" b="1" kern="0" smtClean="0">
                <a:solidFill>
                  <a:srgbClr val="0000FF"/>
                </a:solidFill>
                <a:latin typeface="Arial" charset="0"/>
              </a:rPr>
              <a:t>QT</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Quy </a:t>
            </a:r>
            <a:r>
              <a:rPr lang="vi-VN" sz="1900" b="1" kern="0">
                <a:solidFill>
                  <a:srgbClr val="0000FF"/>
                </a:solidFill>
                <a:latin typeface="Arial" charset="0"/>
              </a:rPr>
              <a:t>hoạch mạng lưới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thực hiện theo quy định của Luật Quy hoạch và các nội dung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Xác </a:t>
            </a:r>
            <a:r>
              <a:rPr lang="vi-VN" sz="1900" b="1" kern="0">
                <a:solidFill>
                  <a:srgbClr val="0000FF"/>
                </a:solidFill>
                <a:latin typeface="Arial" charset="0"/>
              </a:rPr>
              <a:t>định mục tiêu, phương hướng phát triển của hệ thống </a:t>
            </a:r>
            <a:r>
              <a:rPr lang="en-US" sz="1900" b="1" kern="0" smtClean="0">
                <a:solidFill>
                  <a:srgbClr val="0000FF"/>
                </a:solidFill>
                <a:latin typeface="Arial" charset="0"/>
              </a:rPr>
              <a:t>GD </a:t>
            </a:r>
            <a:r>
              <a:rPr lang="vi-VN" sz="1900" b="1" kern="0" smtClean="0">
                <a:solidFill>
                  <a:srgbClr val="0000FF"/>
                </a:solidFill>
                <a:latin typeface="Arial" charset="0"/>
              </a:rPr>
              <a:t>đại học</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Ban </a:t>
            </a:r>
            <a:r>
              <a:rPr lang="vi-VN" sz="1900" b="1" kern="0">
                <a:solidFill>
                  <a:srgbClr val="0000FF"/>
                </a:solidFill>
                <a:latin typeface="Arial" charset="0"/>
              </a:rPr>
              <a:t>hành chuẩn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để thực hiện quy </a:t>
            </a:r>
            <a:r>
              <a:rPr lang="vi-VN" sz="1900" b="1" kern="0" smtClean="0">
                <a:solidFill>
                  <a:srgbClr val="0000FF"/>
                </a:solidFill>
                <a:latin typeface="Arial" charset="0"/>
              </a:rPr>
              <a:t>hoạch;</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Sắp </a:t>
            </a:r>
            <a:r>
              <a:rPr lang="vi-VN" sz="1900" b="1" kern="0">
                <a:solidFill>
                  <a:srgbClr val="0000FF"/>
                </a:solidFill>
                <a:latin typeface="Arial" charset="0"/>
              </a:rPr>
              <a:t>xếp không gian và phân bổ nguồn lực để phát triển mạng lưới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nâng cao chất lượng đào tạo, phù hợp với mục tiêu đào tạo nguồn nhân lực trình độ cao, phát triển các vùng kinh tế trọng điểm và vùng có điều kiện </a:t>
            </a:r>
            <a:r>
              <a:rPr lang="en-US" sz="1900" b="1" kern="0" smtClean="0">
                <a:solidFill>
                  <a:srgbClr val="0000FF"/>
                </a:solidFill>
                <a:latin typeface="Arial" charset="0"/>
              </a:rPr>
              <a:t>KT-XH </a:t>
            </a:r>
            <a:r>
              <a:rPr lang="vi-VN" sz="1900" b="1" kern="0" smtClean="0">
                <a:solidFill>
                  <a:srgbClr val="0000FF"/>
                </a:solidFill>
                <a:latin typeface="Arial" charset="0"/>
              </a:rPr>
              <a:t>đặc </a:t>
            </a:r>
            <a:r>
              <a:rPr lang="vi-VN" sz="1900" b="1" kern="0">
                <a:solidFill>
                  <a:srgbClr val="0000FF"/>
                </a:solidFill>
                <a:latin typeface="Arial" charset="0"/>
              </a:rPr>
              <a:t>biệt khó </a:t>
            </a:r>
            <a:r>
              <a:rPr lang="vi-VN" sz="1900" b="1" kern="0" smtClean="0">
                <a:solidFill>
                  <a:srgbClr val="0000FF"/>
                </a:solidFill>
                <a:latin typeface="Arial" charset="0"/>
              </a:rPr>
              <a:t>khăn.</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rabicPeriod" startAt="3"/>
              <a:defRPr/>
            </a:pPr>
            <a:r>
              <a:rPr lang="vi-VN" sz="1900" b="1" kern="0" smtClean="0">
                <a:solidFill>
                  <a:srgbClr val="0000FF"/>
                </a:solidFill>
                <a:latin typeface="Arial" charset="0"/>
              </a:rPr>
              <a:t>Việc </a:t>
            </a:r>
            <a:r>
              <a:rPr lang="vi-VN" sz="1900" b="1" kern="0">
                <a:solidFill>
                  <a:srgbClr val="0000FF"/>
                </a:solidFill>
                <a:latin typeface="Arial" charset="0"/>
              </a:rPr>
              <a:t>lập, thẩm định, phê duyệt, công bố, điều chỉnh và thực hiện quy hoạch mạng lưới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thực hiện theo quy định của pháp luật về quy hoạch và quy định khác của pháp luật có liên quan</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3559915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3000"/>
              </a:lnSpc>
              <a:spcBef>
                <a:spcPts val="6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21. Phân hiệu của cơ sở giáo dục đại học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Phân </a:t>
            </a:r>
            <a:r>
              <a:rPr lang="vi-VN" sz="2000" b="1" kern="0">
                <a:solidFill>
                  <a:srgbClr val="0000FF"/>
                </a:solidFill>
                <a:latin typeface="Arial" charset="0"/>
              </a:rPr>
              <a:t>hiệu của cơ sở giáo dục đại học Việt Nam tại Việt Nam được quy định như </a:t>
            </a:r>
            <a:r>
              <a:rPr lang="vi-VN" sz="2000" b="1" kern="0" smtClean="0">
                <a:solidFill>
                  <a:srgbClr val="0000FF"/>
                </a:solidFill>
                <a:latin typeface="Arial" charset="0"/>
              </a:rPr>
              <a:t>sau:</a:t>
            </a:r>
            <a:endParaRPr lang="en-US" sz="20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Phân </a:t>
            </a:r>
            <a:r>
              <a:rPr lang="vi-VN" sz="2000" b="1" kern="0">
                <a:solidFill>
                  <a:srgbClr val="0000FF"/>
                </a:solidFill>
                <a:latin typeface="Arial" charset="0"/>
              </a:rPr>
              <a:t>hiệu của cơ sở giáo dục đại học Việt Nam tại Việt Nam thuộc cơ cấu tổ chức của cơ sở giáo dục đại học, </a:t>
            </a:r>
            <a:r>
              <a:rPr lang="vi-VN" sz="2000" b="1" kern="0">
                <a:solidFill>
                  <a:srgbClr val="FF0066"/>
                </a:solidFill>
                <a:latin typeface="Arial" charset="0"/>
              </a:rPr>
              <a:t>không có tư cách pháp nhân</a:t>
            </a:r>
            <a:r>
              <a:rPr lang="vi-VN" sz="2000" b="1" kern="0">
                <a:solidFill>
                  <a:srgbClr val="0000FF"/>
                </a:solidFill>
                <a:latin typeface="Arial" charset="0"/>
              </a:rPr>
              <a:t>, được thành lập ở tỉnh, thành phố trực thuộc trung ương khác với nơi đặt trụ sở chính của cơ sở giáo dục đại học, phù hợp với quy hoạch mạng lưới cơ sở giáo dục đại </a:t>
            </a:r>
            <a:r>
              <a:rPr lang="vi-VN" sz="2000" b="1" kern="0" smtClean="0">
                <a:solidFill>
                  <a:srgbClr val="0000FF"/>
                </a:solidFill>
                <a:latin typeface="Arial" charset="0"/>
              </a:rPr>
              <a:t>học;</a:t>
            </a:r>
            <a:endParaRPr lang="en-US" sz="20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Phân </a:t>
            </a:r>
            <a:r>
              <a:rPr lang="vi-VN" sz="2000" b="1" kern="0">
                <a:solidFill>
                  <a:srgbClr val="0000FF"/>
                </a:solidFill>
                <a:latin typeface="Arial" charset="0"/>
              </a:rPr>
              <a:t>hiệu của cơ sở giáo dục đại học Việt Nam tại Việt Nam thực hiện một phần chức năng, nhiệm vụ, quyền hạn của cơ sở giáo dục đại học theo chỉ đạo, điều hành của hiệu trưởng cơ sở giáo dục đại học; </a:t>
            </a:r>
            <a:r>
              <a:rPr lang="vi-VN" sz="2000" b="1" kern="0">
                <a:solidFill>
                  <a:srgbClr val="FF0066"/>
                </a:solidFill>
                <a:latin typeface="Arial" charset="0"/>
              </a:rPr>
              <a:t>báo cáo Ủy ban nhân dân cấp tỉnh nơi đặt phân hiệu về các hoạt động liên quan đến thẩm quyền quản lý của địa </a:t>
            </a:r>
            <a:r>
              <a:rPr lang="vi-VN" sz="2000" b="1" kern="0" smtClean="0">
                <a:solidFill>
                  <a:srgbClr val="FF0066"/>
                </a:solidFill>
                <a:latin typeface="Arial" charset="0"/>
              </a:rPr>
              <a:t>phương;</a:t>
            </a:r>
            <a:endParaRPr lang="en-US" sz="2000" b="1" kern="0" smtClean="0">
              <a:solidFill>
                <a:srgbClr val="FF0066"/>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Cơ </a:t>
            </a:r>
            <a:r>
              <a:rPr lang="vi-VN" sz="2000" b="1" kern="0">
                <a:solidFill>
                  <a:srgbClr val="0000FF"/>
                </a:solidFill>
                <a:latin typeface="Arial" charset="0"/>
              </a:rPr>
              <a:t>cấu tổ chức và hoạt động của phân hiệu của cơ sở giáo dục đại học Việt Nam tại Việt Nam thực hiện theo quy chế tổ chức và hoạt động của cơ sở giáo dục đại học</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381480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1089585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54. Giảng viên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Giảng </a:t>
            </a:r>
            <a:r>
              <a:rPr lang="vi-VN" sz="1900" b="1" kern="0">
                <a:solidFill>
                  <a:srgbClr val="0000FF"/>
                </a:solidFill>
                <a:latin typeface="Arial" charset="0"/>
              </a:rPr>
              <a:t>viên trong cơ sở giáo dục đại học là người có nhân thân rõ ràng; có phẩm chất, đạo đức tốt; có đủ sức khỏe để thực hiện nhiệm vụ; có trình độ đáp ứng quy định của Luật này, quy chế tổ chức và hoạt động của cơ sở giáo dục đại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Chức </a:t>
            </a:r>
            <a:r>
              <a:rPr lang="vi-VN" sz="1900" b="1" kern="0">
                <a:solidFill>
                  <a:srgbClr val="0000FF"/>
                </a:solidFill>
                <a:latin typeface="Arial" charset="0"/>
              </a:rPr>
              <a:t>danh giảng viên bao gồm trợ giảng, giảng viên, giảng viên chính, </a:t>
            </a:r>
            <a:r>
              <a:rPr lang="en-US" sz="1900" b="1" kern="0" smtClean="0">
                <a:solidFill>
                  <a:srgbClr val="0000FF"/>
                </a:solidFill>
                <a:latin typeface="Arial" charset="0"/>
              </a:rPr>
              <a:t>PGS</a:t>
            </a:r>
            <a:r>
              <a:rPr lang="vi-VN" sz="1900" b="1" kern="0" smtClean="0">
                <a:solidFill>
                  <a:srgbClr val="0000FF"/>
                </a:solidFill>
                <a:latin typeface="Arial" charset="0"/>
              </a:rPr>
              <a:t>, </a:t>
            </a:r>
            <a:r>
              <a:rPr lang="en-US" sz="1900" b="1" kern="0" smtClean="0">
                <a:solidFill>
                  <a:srgbClr val="0000FF"/>
                </a:solidFill>
                <a:latin typeface="Arial" charset="0"/>
              </a:rPr>
              <a:t>GS</a:t>
            </a:r>
            <a:r>
              <a:rPr lang="vi-VN" sz="1900" b="1" kern="0" smtClean="0">
                <a:solidFill>
                  <a:srgbClr val="0000FF"/>
                </a:solidFill>
                <a:latin typeface="Arial" charset="0"/>
              </a:rPr>
              <a:t>.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bổ nhiệm chức danh giảng viên theo quy định của pháp luật, quy chế tổ chức và hoạt động, quy định về vị trí việc làm và nhu cầu sử dụng của </a:t>
            </a:r>
            <a:r>
              <a:rPr lang="en-US" sz="1900" b="1" kern="0" smtClean="0">
                <a:solidFill>
                  <a:srgbClr val="0000FF"/>
                </a:solidFill>
                <a:latin typeface="Arial" charset="0"/>
              </a:rPr>
              <a:t>CSGD </a:t>
            </a:r>
            <a:r>
              <a:rPr lang="vi-VN" sz="1900" b="1" kern="0" smtClean="0">
                <a:solidFill>
                  <a:srgbClr val="0000FF"/>
                </a:solidFill>
                <a:latin typeface="Arial" charset="0"/>
              </a:rPr>
              <a:t>đại học.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Trình </a:t>
            </a:r>
            <a:r>
              <a:rPr lang="vi-VN" sz="1900" b="1" kern="0">
                <a:solidFill>
                  <a:srgbClr val="0000FF"/>
                </a:solidFill>
                <a:latin typeface="Arial" charset="0"/>
              </a:rPr>
              <a:t>độ tối thiểu của chức danh giảng viên giảng dạy trình độ đại học là thạc sĩ, trừ chức danh trợ giảng; trình độ của chức danh giảng viên giảng dạy trình độ thạc sĩ, tiến sĩ là tiến sĩ. </a:t>
            </a:r>
            <a:r>
              <a:rPr lang="en-US" sz="1900" b="1" kern="0" smtClean="0">
                <a:solidFill>
                  <a:srgbClr val="0000FF"/>
                </a:solidFill>
                <a:latin typeface="Arial" charset="0"/>
              </a:rPr>
              <a:t>CSGD </a:t>
            </a:r>
            <a:r>
              <a:rPr lang="vi-VN" sz="1900" b="1" kern="0" smtClean="0">
                <a:solidFill>
                  <a:srgbClr val="0000FF"/>
                </a:solidFill>
                <a:latin typeface="Arial" charset="0"/>
              </a:rPr>
              <a:t>đại học </a:t>
            </a:r>
            <a:r>
              <a:rPr lang="vi-VN" sz="1900" b="1" kern="0">
                <a:solidFill>
                  <a:srgbClr val="0000FF"/>
                </a:solidFill>
                <a:latin typeface="Arial" charset="0"/>
              </a:rPr>
              <a:t>ưu tiên tuyển dụng người có trình độ tiến sĩ làm giảng viên; phát triển, ưu đãi đội ngũ giáo sư đầu ngành để phát triển các ngành đào </a:t>
            </a:r>
            <a:r>
              <a:rPr lang="vi-VN" sz="1900" b="1" kern="0" smtClean="0">
                <a:solidFill>
                  <a:srgbClr val="0000FF"/>
                </a:solidFill>
                <a:latin typeface="Arial" charset="0"/>
              </a:rPr>
              <a:t>tạo.</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Bộ </a:t>
            </a:r>
            <a:r>
              <a:rPr lang="vi-VN" sz="1900" b="1" kern="0">
                <a:solidFill>
                  <a:srgbClr val="0000FF"/>
                </a:solidFill>
                <a:latin typeface="Arial" charset="0"/>
              </a:rPr>
              <a:t>trưởng Bộ </a:t>
            </a:r>
            <a:r>
              <a:rPr lang="en-US" sz="1900" b="1" kern="0" smtClean="0">
                <a:solidFill>
                  <a:srgbClr val="0000FF"/>
                </a:solidFill>
                <a:latin typeface="Arial" charset="0"/>
              </a:rPr>
              <a:t>GDĐT </a:t>
            </a:r>
            <a:r>
              <a:rPr lang="vi-VN" sz="1900" b="1" kern="0" smtClean="0">
                <a:solidFill>
                  <a:srgbClr val="0000FF"/>
                </a:solidFill>
                <a:latin typeface="Arial" charset="0"/>
              </a:rPr>
              <a:t>quy </a:t>
            </a:r>
            <a:r>
              <a:rPr lang="vi-VN" sz="1900" b="1" kern="0">
                <a:solidFill>
                  <a:srgbClr val="0000FF"/>
                </a:solidFill>
                <a:latin typeface="Arial" charset="0"/>
              </a:rPr>
              <a:t>định tiêu chuẩn và việc bổ nhiệm chức danh giảng viên theo thẩm quyền; tỷ lệ giảng viên cơ hữu tối thiểu của </a:t>
            </a:r>
            <a:r>
              <a:rPr lang="en-US" sz="1900" b="1" kern="0" smtClean="0">
                <a:solidFill>
                  <a:srgbClr val="0000FF"/>
                </a:solidFill>
                <a:latin typeface="Arial" charset="0"/>
              </a:rPr>
              <a:t>CSGD </a:t>
            </a:r>
            <a:r>
              <a:rPr lang="vi-VN" sz="1900" b="1" kern="0" smtClean="0">
                <a:solidFill>
                  <a:srgbClr val="0000FF"/>
                </a:solidFill>
                <a:latin typeface="Arial" charset="0"/>
              </a:rPr>
              <a:t>đại </a:t>
            </a:r>
            <a:r>
              <a:rPr lang="vi-VN" sz="1900" b="1" kern="0">
                <a:solidFill>
                  <a:srgbClr val="0000FF"/>
                </a:solidFill>
                <a:latin typeface="Arial" charset="0"/>
              </a:rPr>
              <a:t>học; quy định tiêu chuẩn giảng viên thực hành/giảng viên của một số ngành đào tạo chuyên sâu đặc thù</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14916141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05000"/>
              </a:lnSpc>
              <a:spcBef>
                <a:spcPts val="6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69. Trách nhiệm quản lý nhà nước về giáo dục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đại </a:t>
            </a:r>
            <a:r>
              <a:rPr lang="vi-VN" sz="2400" b="1">
                <a:solidFill>
                  <a:srgbClr val="FF0000"/>
                </a:solidFill>
                <a:latin typeface="Arial" panose="020B0604020202020204" pitchFamily="34" charset="0"/>
                <a:cs typeface="Arial" panose="020B0604020202020204" pitchFamily="34" charset="0"/>
              </a:rPr>
              <a:t>học của Ủy ban nhân dân cấp tỉnh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itchFamily="2" charset="2"/>
              <a:buChar char="v"/>
              <a:defRPr/>
            </a:pPr>
            <a:r>
              <a:rPr lang="vi-VN" sz="2200" b="1" kern="0" smtClean="0">
                <a:solidFill>
                  <a:srgbClr val="FF0066"/>
                </a:solidFill>
                <a:latin typeface="Arial" charset="0"/>
              </a:rPr>
              <a:t>Ủy </a:t>
            </a:r>
            <a:r>
              <a:rPr lang="vi-VN" sz="2200" b="1" kern="0">
                <a:solidFill>
                  <a:srgbClr val="FF0066"/>
                </a:solidFill>
                <a:latin typeface="Arial" charset="0"/>
              </a:rPr>
              <a:t>ban nhân dân cấp </a:t>
            </a:r>
            <a:r>
              <a:rPr lang="vi-VN" sz="2200" b="1" kern="0" smtClean="0">
                <a:solidFill>
                  <a:srgbClr val="FF0066"/>
                </a:solidFill>
                <a:latin typeface="Arial" charset="0"/>
              </a:rPr>
              <a:t>tỉnh</a:t>
            </a:r>
            <a:r>
              <a:rPr lang="en-US" sz="2200" b="1" kern="0" smtClean="0">
                <a:solidFill>
                  <a:srgbClr val="FF0066"/>
                </a:solidFill>
                <a:latin typeface="Arial" charset="0"/>
              </a:rPr>
              <a:t>:</a:t>
            </a:r>
          </a:p>
          <a:p>
            <a:pPr marL="565150"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thực </a:t>
            </a:r>
            <a:r>
              <a:rPr lang="vi-VN" sz="2200" b="1" kern="0">
                <a:solidFill>
                  <a:srgbClr val="0000FF"/>
                </a:solidFill>
                <a:latin typeface="Arial" charset="0"/>
              </a:rPr>
              <a:t>hiện quản lý nhà nước về giáo dục đại học theo phân cấp của Chính </a:t>
            </a:r>
            <a:r>
              <a:rPr lang="vi-VN" sz="2200" b="1" kern="0" smtClean="0">
                <a:solidFill>
                  <a:srgbClr val="0000FF"/>
                </a:solidFill>
                <a:latin typeface="Arial" charset="0"/>
              </a:rPr>
              <a:t>phủ;</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hỗ </a:t>
            </a:r>
            <a:r>
              <a:rPr lang="vi-VN" sz="2200" b="1" kern="0">
                <a:solidFill>
                  <a:srgbClr val="0000FF"/>
                </a:solidFill>
                <a:latin typeface="Arial" charset="0"/>
              </a:rPr>
              <a:t>trợ phát triển cơ sở giáo dục đại học trên địa bàn; </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kiểm </a:t>
            </a:r>
            <a:r>
              <a:rPr lang="vi-VN" sz="2200" b="1" kern="0">
                <a:solidFill>
                  <a:srgbClr val="0000FF"/>
                </a:solidFill>
                <a:latin typeface="Arial" charset="0"/>
              </a:rPr>
              <a:t>tra việc chấp hành pháp luật về giáo dục của cơ sở giáo dục đại học tại địa phương; </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thực </a:t>
            </a:r>
            <a:r>
              <a:rPr lang="vi-VN" sz="2200" b="1" kern="0">
                <a:solidFill>
                  <a:srgbClr val="0000FF"/>
                </a:solidFill>
                <a:latin typeface="Arial" charset="0"/>
              </a:rPr>
              <a:t>hiện xã hội hóa giáo dục đại học; </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itchFamily="2" charset="2"/>
              <a:buChar char="Ø"/>
              <a:defRPr/>
            </a:pPr>
            <a:r>
              <a:rPr lang="vi-VN" sz="2200" b="1" kern="0" smtClean="0">
                <a:solidFill>
                  <a:srgbClr val="0000FF"/>
                </a:solidFill>
                <a:latin typeface="Arial" charset="0"/>
              </a:rPr>
              <a:t>bảo </a:t>
            </a:r>
            <a:r>
              <a:rPr lang="vi-VN" sz="2200" b="1" kern="0">
                <a:solidFill>
                  <a:srgbClr val="0000FF"/>
                </a:solidFill>
                <a:latin typeface="Arial" charset="0"/>
              </a:rPr>
              <a:t>đảm đáp ứng yêu cầu nâng cao chất lượng và hiệu quả giáo dục đại học tại địa phương.</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nb-NO" sz="2200" b="1" kern="0">
              <a:solidFill>
                <a:srgbClr val="0000FF"/>
              </a:solidFill>
              <a:latin typeface="Arial" charset="0"/>
            </a:endParaRPr>
          </a:p>
        </p:txBody>
      </p:sp>
    </p:spTree>
    <p:extLst>
      <p:ext uri="{BB962C8B-B14F-4D97-AF65-F5344CB8AC3E}">
        <p14:creationId xmlns:p14="http://schemas.microsoft.com/office/powerpoint/2010/main" val="1170812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269"/>
            <a:ext cx="9144000" cy="6419462"/>
          </a:xfrm>
          <a:prstGeom prst="rect">
            <a:avLst/>
          </a:prstGeom>
        </p:spPr>
      </p:pic>
    </p:spTree>
    <p:extLst>
      <p:ext uri="{BB962C8B-B14F-4D97-AF65-F5344CB8AC3E}">
        <p14:creationId xmlns:p14="http://schemas.microsoft.com/office/powerpoint/2010/main" val="467187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65. Học phí và khoản thu dịch vụ khác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spcBef>
                <a:spcPts val="600"/>
              </a:spcBef>
              <a:spcAft>
                <a:spcPts val="0"/>
              </a:spcAft>
              <a:buClr>
                <a:srgbClr val="FF0000"/>
              </a:buClr>
              <a:buFont typeface="+mj-lt"/>
              <a:buAutoNum type="arabicPeriod"/>
              <a:defRPr/>
            </a:pPr>
            <a:r>
              <a:rPr lang="vi-VN" sz="1800" b="1" kern="0" smtClean="0">
                <a:solidFill>
                  <a:srgbClr val="0000FF"/>
                </a:solidFill>
                <a:latin typeface="Arial" charset="0"/>
              </a:rPr>
              <a:t>Học </a:t>
            </a:r>
            <a:r>
              <a:rPr lang="vi-VN" sz="1800" b="1" kern="0">
                <a:solidFill>
                  <a:srgbClr val="0000FF"/>
                </a:solidFill>
                <a:latin typeface="Arial" charset="0"/>
              </a:rPr>
              <a:t>phí là khoản tiền mà người học phải nộp cho </a:t>
            </a: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để bù đắp một phần hoặc toàn bộ chi phí đào </a:t>
            </a:r>
            <a:r>
              <a:rPr lang="vi-VN" sz="1800" b="1" kern="0" smtClean="0">
                <a:solidFill>
                  <a:srgbClr val="0000FF"/>
                </a:solidFill>
                <a:latin typeface="Arial" charset="0"/>
              </a:rPr>
              <a:t>tạo.</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công lập xác định mức thu học phí như </a:t>
            </a:r>
            <a:r>
              <a:rPr lang="vi-VN" sz="1800" b="1" kern="0" smtClean="0">
                <a:solidFill>
                  <a:srgbClr val="0000FF"/>
                </a:solidFill>
                <a:latin typeface="Arial" charset="0"/>
              </a:rPr>
              <a:t>sau:</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đáp ứng điều kiện quy định tại khoản 2 Điều 32 của Luật này và tự bảo đảm toàn bộ kinh phí chi thường xuyên được tự chủ xác định mức thu học </a:t>
            </a:r>
            <a:r>
              <a:rPr lang="vi-VN" sz="1800" b="1" kern="0" smtClean="0">
                <a:solidFill>
                  <a:srgbClr val="0000FF"/>
                </a:solidFill>
                <a:latin typeface="Arial" charset="0"/>
              </a:rPr>
              <a:t>phí;</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không thuộc trường hợp quy định tại điểm a khoản này được xác định mức thu học phí theo quy định của Chính </a:t>
            </a:r>
            <a:r>
              <a:rPr lang="vi-VN" sz="1800" b="1" kern="0" smtClean="0">
                <a:solidFill>
                  <a:srgbClr val="0000FF"/>
                </a:solidFill>
                <a:latin typeface="Arial" charset="0"/>
              </a:rPr>
              <a:t>phủ;</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lphaLcParenR"/>
              <a:defRPr/>
            </a:pPr>
            <a:r>
              <a:rPr lang="vi-VN" sz="1800" b="1" kern="0" smtClean="0">
                <a:solidFill>
                  <a:srgbClr val="0000FF"/>
                </a:solidFill>
                <a:latin typeface="Arial" charset="0"/>
              </a:rPr>
              <a:t>Việc </a:t>
            </a:r>
            <a:r>
              <a:rPr lang="vi-VN" sz="1800" b="1" kern="0">
                <a:solidFill>
                  <a:srgbClr val="0000FF"/>
                </a:solidFill>
                <a:latin typeface="Arial" charset="0"/>
              </a:rPr>
              <a:t>xác định mức thu học phí phải căn cứ vào định mức kinh tế - kỹ thuật theo lộ trình tính đúng, tính đủ chi phí đào </a:t>
            </a:r>
            <a:r>
              <a:rPr lang="vi-VN" sz="1800" b="1" kern="0" smtClean="0">
                <a:solidFill>
                  <a:srgbClr val="0000FF"/>
                </a:solidFill>
                <a:latin typeface="Arial" charset="0"/>
              </a:rPr>
              <a:t>tạo.</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startAt="3"/>
              <a:defRPr/>
            </a:pP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tư thục được tự chủ quyết định mức thu học </a:t>
            </a:r>
            <a:r>
              <a:rPr lang="vi-VN" sz="1800" b="1" kern="0" smtClean="0">
                <a:solidFill>
                  <a:srgbClr val="0000FF"/>
                </a:solidFill>
                <a:latin typeface="Arial" charset="0"/>
              </a:rPr>
              <a:t>phí.</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startAt="3"/>
              <a:defRPr/>
            </a:pPr>
            <a:r>
              <a:rPr lang="vi-VN" sz="1800" b="1" kern="0" smtClean="0">
                <a:solidFill>
                  <a:srgbClr val="0000FF"/>
                </a:solidFill>
                <a:latin typeface="Arial" charset="0"/>
              </a:rPr>
              <a:t>Mức </a:t>
            </a:r>
            <a:r>
              <a:rPr lang="vi-VN" sz="1800" b="1" kern="0">
                <a:solidFill>
                  <a:srgbClr val="0000FF"/>
                </a:solidFill>
                <a:latin typeface="Arial" charset="0"/>
              </a:rPr>
              <a:t>thu dịch vụ tuyển sinh và khoản thu dịch vụ khác được xác định trên nguyên tắc tính đủ chi phí hợp lý thực tế phát </a:t>
            </a:r>
            <a:r>
              <a:rPr lang="vi-VN" sz="1800" b="1" kern="0" smtClean="0">
                <a:solidFill>
                  <a:srgbClr val="0000FF"/>
                </a:solidFill>
                <a:latin typeface="Arial" charset="0"/>
              </a:rPr>
              <a:t>sinh.</a:t>
            </a:r>
            <a:endParaRPr lang="en-US" sz="1800" b="1" kern="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startAt="3"/>
              <a:defRPr/>
            </a:pP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phải công bố công khai chi phí đào tạo, mức thu học phí, mức thu dịch vụ tuyển sinh và khoản thu dịch vụ khác cho lộ trình cả khóa học, từng năm học cùng với thông báo tuyển sinh và trên trang </a:t>
            </a:r>
            <a:r>
              <a:rPr lang="en-US" sz="1800" b="1" kern="0" smtClean="0">
                <a:solidFill>
                  <a:srgbClr val="0000FF"/>
                </a:solidFill>
                <a:latin typeface="Arial" charset="0"/>
              </a:rPr>
              <a:t>TTĐT </a:t>
            </a:r>
            <a:r>
              <a:rPr lang="vi-VN" sz="1800" b="1" kern="0" smtClean="0">
                <a:solidFill>
                  <a:srgbClr val="0000FF"/>
                </a:solidFill>
                <a:latin typeface="Arial" charset="0"/>
              </a:rPr>
              <a:t>của </a:t>
            </a:r>
            <a:r>
              <a:rPr lang="en-US" sz="1800" b="1" kern="0" smtClean="0">
                <a:solidFill>
                  <a:srgbClr val="0000FF"/>
                </a:solidFill>
                <a:latin typeface="Arial" charset="0"/>
              </a:rPr>
              <a:t>CSGD </a:t>
            </a:r>
            <a:r>
              <a:rPr lang="vi-VN" sz="1800" b="1" kern="0" smtClean="0">
                <a:solidFill>
                  <a:srgbClr val="0000FF"/>
                </a:solidFill>
                <a:latin typeface="Arial" charset="0"/>
              </a:rPr>
              <a:t>đại </a:t>
            </a:r>
            <a:r>
              <a:rPr lang="vi-VN" sz="1800" b="1" kern="0">
                <a:solidFill>
                  <a:srgbClr val="0000FF"/>
                </a:solidFill>
                <a:latin typeface="Arial" charset="0"/>
              </a:rPr>
              <a:t>học; có trách nhiệm trích một phần nguồn thu học phí để hỗ trợ </a:t>
            </a:r>
            <a:r>
              <a:rPr lang="en-US" sz="1800" b="1" kern="0" smtClean="0">
                <a:solidFill>
                  <a:srgbClr val="0000FF"/>
                </a:solidFill>
                <a:latin typeface="Arial" charset="0"/>
              </a:rPr>
              <a:t>SV </a:t>
            </a:r>
            <a:r>
              <a:rPr lang="vi-VN" sz="1800" b="1" kern="0" smtClean="0">
                <a:solidFill>
                  <a:srgbClr val="0000FF"/>
                </a:solidFill>
                <a:latin typeface="Arial" charset="0"/>
              </a:rPr>
              <a:t>có </a:t>
            </a:r>
            <a:r>
              <a:rPr lang="vi-VN" sz="1800" b="1" kern="0">
                <a:solidFill>
                  <a:srgbClr val="0000FF"/>
                </a:solidFill>
                <a:latin typeface="Arial" charset="0"/>
              </a:rPr>
              <a:t>hoàn cảnh khó khăn</a:t>
            </a:r>
            <a:r>
              <a:rPr lang="vi-VN" sz="1800" b="1" kern="0" smtClean="0">
                <a:solidFill>
                  <a:srgbClr val="0000FF"/>
                </a:solidFill>
                <a:latin typeface="Arial" charset="0"/>
              </a:rPr>
              <a:t>.</a:t>
            </a:r>
            <a:endParaRPr lang="nb-NO" sz="1800" b="1" kern="0">
              <a:solidFill>
                <a:srgbClr val="0000FF"/>
              </a:solidFill>
              <a:latin typeface="Arial" charset="0"/>
            </a:endParaRPr>
          </a:p>
        </p:txBody>
      </p:sp>
    </p:spTree>
    <p:extLst>
      <p:ext uri="{BB962C8B-B14F-4D97-AF65-F5344CB8AC3E}">
        <p14:creationId xmlns:p14="http://schemas.microsoft.com/office/powerpoint/2010/main" val="2170442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marL="565150" indent="0" algn="ctr" eaLnBrk="1" hangingPunct="1">
              <a:lnSpc>
                <a:spcPct val="114000"/>
              </a:lnSpc>
              <a:spcBef>
                <a:spcPts val="1200"/>
              </a:spcBef>
              <a:spcAft>
                <a:spcPts val="0"/>
              </a:spcAft>
              <a:defRPr/>
            </a:pPr>
            <a:r>
              <a:rPr lang="vi-VN" sz="2100" b="1" smtClean="0">
                <a:solidFill>
                  <a:srgbClr val="FF0000"/>
                </a:solidFill>
                <a:latin typeface="Arial" panose="020B0604020202020204" pitchFamily="34" charset="0"/>
                <a:cs typeface="Arial" panose="020B0604020202020204" pitchFamily="34" charset="0"/>
              </a:rPr>
              <a:t>Bộ </a:t>
            </a:r>
            <a:r>
              <a:rPr lang="en-US" sz="2100" b="1">
                <a:solidFill>
                  <a:srgbClr val="FF0000"/>
                </a:solidFill>
                <a:latin typeface="Arial" panose="020B0604020202020204" pitchFamily="34" charset="0"/>
                <a:cs typeface="Arial" panose="020B0604020202020204" pitchFamily="34" charset="0"/>
              </a:rPr>
              <a:t>GDĐT </a:t>
            </a:r>
            <a:r>
              <a:rPr lang="vi-VN" sz="2100" b="1">
                <a:solidFill>
                  <a:srgbClr val="FF0000"/>
                </a:solidFill>
                <a:latin typeface="Arial" panose="020B0604020202020204" pitchFamily="34" charset="0"/>
                <a:cs typeface="Arial" panose="020B0604020202020204" pitchFamily="34" charset="0"/>
              </a:rPr>
              <a:t>được giao chủ trì, phối hợp với các cơ quan </a:t>
            </a:r>
            <a:r>
              <a:rPr lang="vi-VN" sz="2100" b="1" smtClean="0">
                <a:solidFill>
                  <a:srgbClr val="FF0000"/>
                </a:solidFill>
                <a:latin typeface="Arial" panose="020B0604020202020204" pitchFamily="34" charset="0"/>
                <a:cs typeface="Arial" panose="020B0604020202020204" pitchFamily="34" charset="0"/>
              </a:rPr>
              <a:t>liên </a:t>
            </a:r>
            <a:r>
              <a:rPr lang="vi-VN" sz="2100" b="1">
                <a:solidFill>
                  <a:srgbClr val="FF0000"/>
                </a:solidFill>
                <a:latin typeface="Arial" panose="020B0604020202020204" pitchFamily="34" charset="0"/>
                <a:cs typeface="Arial" panose="020B0604020202020204" pitchFamily="34" charset="0"/>
              </a:rPr>
              <a:t>quan </a:t>
            </a:r>
            <a:r>
              <a:rPr lang="en-US" sz="2100" b="1" smtClean="0">
                <a:solidFill>
                  <a:srgbClr val="FF0000"/>
                </a:solidFill>
                <a:latin typeface="Arial" panose="020B0604020202020204" pitchFamily="34" charset="0"/>
                <a:cs typeface="Arial" panose="020B0604020202020204" pitchFamily="34" charset="0"/>
              </a:rPr>
              <a:t>rà soát, </a:t>
            </a:r>
            <a:r>
              <a:rPr lang="vi-VN" sz="2100" b="1" smtClean="0">
                <a:solidFill>
                  <a:srgbClr val="FF0000"/>
                </a:solidFill>
                <a:latin typeface="Arial" panose="020B0604020202020204" pitchFamily="34" charset="0"/>
                <a:cs typeface="Arial" panose="020B0604020202020204" pitchFamily="34" charset="0"/>
              </a:rPr>
              <a:t>soạn thảo</a:t>
            </a:r>
            <a:r>
              <a:rPr lang="en-US" sz="2100" b="1" smtClean="0">
                <a:solidFill>
                  <a:srgbClr val="FF0000"/>
                </a:solidFill>
                <a:latin typeface="Arial" panose="020B0604020202020204" pitchFamily="34" charset="0"/>
                <a:cs typeface="Arial" panose="020B0604020202020204" pitchFamily="34" charset="0"/>
              </a:rPr>
              <a:t> một số văn bản QPPL thi hành Luật</a:t>
            </a:r>
            <a:endParaRPr lang="en-US" sz="21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Nghị </a:t>
            </a:r>
            <a:r>
              <a:rPr lang="vi-VN" sz="1900" b="1" kern="0">
                <a:solidFill>
                  <a:srgbClr val="0000FF"/>
                </a:solidFill>
                <a:latin typeface="Arial" charset="0"/>
              </a:rPr>
              <a:t>định quy định chi tiết và thi hành Luật sửa đổi, bổ sung một số điều của Luật GDĐH. </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N</a:t>
            </a:r>
            <a:r>
              <a:rPr lang="vi-VN" sz="1900" b="1" kern="0">
                <a:solidFill>
                  <a:srgbClr val="0000FF"/>
                </a:solidFill>
                <a:latin typeface="Arial" charset="0"/>
              </a:rPr>
              <a:t>ghị định quy định về cơ chế tự chủ của </a:t>
            </a:r>
            <a:r>
              <a:rPr lang="en-US" sz="1900" b="1" kern="0" smtClean="0">
                <a:solidFill>
                  <a:srgbClr val="0000FF"/>
                </a:solidFill>
                <a:latin typeface="Arial" charset="0"/>
              </a:rPr>
              <a:t>CSGD đại học </a:t>
            </a:r>
            <a:r>
              <a:rPr lang="vi-VN" sz="1900" b="1" kern="0" smtClean="0">
                <a:solidFill>
                  <a:srgbClr val="0000FF"/>
                </a:solidFill>
                <a:latin typeface="Arial" charset="0"/>
              </a:rPr>
              <a:t>công lập.</a:t>
            </a:r>
            <a:endParaRPr lang="en-US" sz="1900" b="1" kern="0" smtClean="0">
              <a:solidFill>
                <a:srgbClr val="0000FF"/>
              </a:solidFill>
              <a:latin typeface="Arial" charset="0"/>
            </a:endParaRPr>
          </a:p>
          <a:p>
            <a:pPr marL="107950" indent="0" algn="ctr" eaLnBrk="1" hangingPunct="1">
              <a:lnSpc>
                <a:spcPct val="105000"/>
              </a:lnSpc>
              <a:spcBef>
                <a:spcPts val="800"/>
              </a:spcBef>
              <a:spcAft>
                <a:spcPts val="0"/>
              </a:spcAft>
              <a:buClr>
                <a:srgbClr val="FF0000"/>
              </a:buClr>
              <a:buNone/>
              <a:defRPr/>
            </a:pPr>
            <a:r>
              <a:rPr lang="es-ES" sz="1900" b="1" kern="0" smtClean="0">
                <a:solidFill>
                  <a:srgbClr val="FF0066"/>
                </a:solidFill>
                <a:latin typeface="Arial" charset="0"/>
              </a:rPr>
              <a:t>Danh </a:t>
            </a:r>
            <a:r>
              <a:rPr lang="es-ES" sz="1900" b="1" kern="0">
                <a:solidFill>
                  <a:srgbClr val="FF0066"/>
                </a:solidFill>
                <a:latin typeface="Arial" charset="0"/>
              </a:rPr>
              <a:t>mục những nội dung cần phải rà soát để sửa đổi, bổ sung hoặc thay thế cho phù hợp với </a:t>
            </a:r>
            <a:r>
              <a:rPr lang="es-ES" sz="1900" b="1" kern="0" smtClean="0">
                <a:solidFill>
                  <a:srgbClr val="FF0066"/>
                </a:solidFill>
                <a:latin typeface="Arial" charset="0"/>
              </a:rPr>
              <a:t>Luật</a:t>
            </a:r>
            <a:r>
              <a:rPr lang="es-ES" sz="1900" b="1" kern="0">
                <a:solidFill>
                  <a:srgbClr val="FF0066"/>
                </a:solidFill>
                <a:latin typeface="Arial" charset="0"/>
              </a:rPr>
              <a:t>:</a:t>
            </a:r>
            <a:r>
              <a:rPr lang="es-ES" sz="1900" b="1" kern="0" smtClean="0">
                <a:solidFill>
                  <a:srgbClr val="FF0066"/>
                </a:solidFill>
                <a:latin typeface="Arial" charset="0"/>
              </a:rPr>
              <a:t> </a:t>
            </a:r>
          </a:p>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Quy </a:t>
            </a:r>
            <a:r>
              <a:rPr lang="vi-VN" sz="1900" b="1" kern="0">
                <a:solidFill>
                  <a:srgbClr val="0000FF"/>
                </a:solidFill>
                <a:latin typeface="Arial" charset="0"/>
              </a:rPr>
              <a:t>hoạch mạng lưới cơ sở GDĐH</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Quy </a:t>
            </a:r>
            <a:r>
              <a:rPr lang="vi-VN" sz="1900" b="1" kern="0">
                <a:solidFill>
                  <a:srgbClr val="0000FF"/>
                </a:solidFill>
                <a:latin typeface="Arial" charset="0"/>
              </a:rPr>
              <a:t>định về điều kiện mở ngành đào tạo, trình tự, thủ tục mở ngành, đình chỉ hoạt động của ngành đào tạo, cho phép mở ngành đối với các cơ sở giáo dục được tự chủ mở ngành đào tạo</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Quy </a:t>
            </a:r>
            <a:r>
              <a:rPr lang="vi-VN" sz="1900" b="1" kern="0">
                <a:solidFill>
                  <a:srgbClr val="0000FF"/>
                </a:solidFill>
                <a:latin typeface="Arial" charset="0"/>
              </a:rPr>
              <a:t>chế tuyển sinh, nguồn tuyển sinh trình độ đại học từ học sinh tốt nghiệp, người tốt nghiệp cao đẳng, trung cấp; quy định tiêu chí, nguyên tắc, quy trình xác định chỉ tiêu tuyển sinh; quy định chỉ tiêu tuyển sinh đối với các ngành đào tạo giáo viên và chỉ tiêu tuyển sinh của cơ sở GDĐH; quy định ngưỡng bảo đảm chất lượng đầu vào đối với các ngành đào tạo giáo viên và các ngành thuộc lĩnh vực sức khỏe có cấp chứng chỉ hành nghề</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514028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marL="107950" indent="0" algn="ctr" eaLnBrk="1" hangingPunct="1">
              <a:lnSpc>
                <a:spcPct val="105000"/>
              </a:lnSpc>
              <a:spcBef>
                <a:spcPts val="600"/>
              </a:spcBef>
              <a:spcAft>
                <a:spcPts val="0"/>
              </a:spcAft>
              <a:defRPr/>
            </a:pPr>
            <a:r>
              <a:rPr lang="es-ES" sz="2100" b="1" smtClean="0">
                <a:solidFill>
                  <a:srgbClr val="FF0000"/>
                </a:solidFill>
                <a:latin typeface="Arial" panose="020B0604020202020204" pitchFamily="34" charset="0"/>
                <a:cs typeface="Arial" panose="020B0604020202020204" pitchFamily="34" charset="0"/>
              </a:rPr>
              <a:t>Danh </a:t>
            </a:r>
            <a:r>
              <a:rPr lang="es-ES" sz="2100" b="1">
                <a:solidFill>
                  <a:srgbClr val="FF0000"/>
                </a:solidFill>
                <a:latin typeface="Arial" panose="020B0604020202020204" pitchFamily="34" charset="0"/>
                <a:cs typeface="Arial" panose="020B0604020202020204" pitchFamily="34" charset="0"/>
              </a:rPr>
              <a:t>mục những nội dung cần phải rà soát để sửa đổi, bổ sung hoặc thay thế cho phù hợp với Luật: </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Quy </a:t>
            </a:r>
            <a:r>
              <a:rPr lang="vi-VN" sz="1800" b="1" kern="0">
                <a:solidFill>
                  <a:srgbClr val="0000FF"/>
                </a:solidFill>
                <a:latin typeface="Arial" charset="0"/>
              </a:rPr>
              <a:t>định chi tiết nội dung chính ghi trên văn bằng, phụ lục văn bằng; nguyên tắc việc in phôi, quản lý, cấp phát, thu hồi, hủy bỏ văn bằng GDĐH; trách nhiệm và thẩm quyền cấp văn bằng của cơ sở GDĐH Việt Nam khi liên kết đào tạo với cơ sở GDĐH nước ngoài; trách nhiệm của cơ GDĐH có vốn đầu tư nước ngoài thực hiện việc cấp văn bằng GDĐH tại Việt Nam; điều kiện, trình tự, thủ tục công nhận văn bằng GDĐH do cơ sở GDĐH nước ngoài cấp</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Quy </a:t>
            </a:r>
            <a:r>
              <a:rPr lang="vi-VN" sz="1800" b="1" kern="0">
                <a:solidFill>
                  <a:srgbClr val="0000FF"/>
                </a:solidFill>
                <a:latin typeface="Arial" charset="0"/>
              </a:rPr>
              <a:t>chế đào tạo các trình độ của GDĐH</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Thông </a:t>
            </a:r>
            <a:r>
              <a:rPr lang="vi-VN" sz="1800" b="1" kern="0">
                <a:solidFill>
                  <a:srgbClr val="0000FF"/>
                </a:solidFill>
                <a:latin typeface="Arial" charset="0"/>
              </a:rPr>
              <a:t>tư quy định về giám sát, đánh giá tổ chức kiểm định chất lượng giáo dục</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Quy </a:t>
            </a:r>
            <a:r>
              <a:rPr lang="vi-VN" sz="1800" b="1" kern="0">
                <a:solidFill>
                  <a:srgbClr val="0000FF"/>
                </a:solidFill>
                <a:latin typeface="Arial" charset="0"/>
              </a:rPr>
              <a:t>định tiêu chuẩn và việc bổ nhiệm các chức danh của giảng viên theo thẩm quyền; tỷ lệ giảng viên cơ hữu tối thiểu của cơ sở GDĐH; quy định tiêu chuẩn giảng viên thực hành, giảng viên của một số ngành chuyên môn đặc thù; quy định chuẩn giảng viên, cán bộ quản </a:t>
            </a:r>
            <a:r>
              <a:rPr lang="vi-VN" sz="1800" b="1" kern="0" smtClean="0">
                <a:solidFill>
                  <a:srgbClr val="0000FF"/>
                </a:solidFill>
                <a:latin typeface="Arial" charset="0"/>
              </a:rPr>
              <a:t>lý.</a:t>
            </a:r>
            <a:endParaRPr lang="en-US" sz="18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Quy </a:t>
            </a:r>
            <a:r>
              <a:rPr lang="vi-VN" sz="1800" b="1" kern="0">
                <a:solidFill>
                  <a:srgbClr val="0000FF"/>
                </a:solidFill>
                <a:latin typeface="Arial" charset="0"/>
              </a:rPr>
              <a:t>định Chuẩn chương trình đào tạo các trình độ của GDĐH và yêu cầu tối thiểu để thực hiện chương trình đào tạo</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5150" indent="-450850" algn="just" eaLnBrk="1" hangingPunct="1">
              <a:lnSpc>
                <a:spcPct val="105000"/>
              </a:lnSpc>
              <a:spcBef>
                <a:spcPts val="800"/>
              </a:spcBef>
              <a:spcAft>
                <a:spcPts val="0"/>
              </a:spcAft>
              <a:buClr>
                <a:srgbClr val="FF0000"/>
              </a:buClr>
              <a:buNone/>
              <a:defRPr/>
            </a:pPr>
            <a:r>
              <a:rPr lang="en-US" sz="1800" b="1" kern="0" smtClean="0">
                <a:solidFill>
                  <a:srgbClr val="FF0000"/>
                </a:solidFill>
                <a:latin typeface="Arial" charset="0"/>
                <a:sym typeface="Wingdings" pitchFamily="2" charset="2"/>
              </a:rPr>
              <a:t>  </a:t>
            </a:r>
            <a:r>
              <a:rPr lang="vi-VN" sz="1800" b="1" kern="0" smtClean="0">
                <a:solidFill>
                  <a:srgbClr val="FF0000"/>
                </a:solidFill>
                <a:latin typeface="Arial" charset="0"/>
              </a:rPr>
              <a:t>Tổng </a:t>
            </a:r>
            <a:r>
              <a:rPr lang="vi-VN" sz="1800" b="1" kern="0">
                <a:solidFill>
                  <a:srgbClr val="FF0000"/>
                </a:solidFill>
                <a:latin typeface="Arial" charset="0"/>
              </a:rPr>
              <a:t>cộng gồm 13 văn </a:t>
            </a:r>
            <a:r>
              <a:rPr lang="vi-VN" sz="1800" b="1" kern="0" smtClean="0">
                <a:solidFill>
                  <a:srgbClr val="FF0000"/>
                </a:solidFill>
                <a:latin typeface="Arial" charset="0"/>
              </a:rPr>
              <a:t>bản</a:t>
            </a:r>
            <a:endParaRPr lang="en-US" sz="1800" b="1" kern="0">
              <a:solidFill>
                <a:srgbClr val="FF0000"/>
              </a:solidFill>
              <a:latin typeface="Arial" charset="0"/>
            </a:endParaRPr>
          </a:p>
        </p:txBody>
      </p:sp>
    </p:spTree>
    <p:extLst>
      <p:ext uri="{BB962C8B-B14F-4D97-AF65-F5344CB8AC3E}">
        <p14:creationId xmlns:p14="http://schemas.microsoft.com/office/powerpoint/2010/main" val="3630707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59</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752600"/>
          </a:xfrm>
          <a:noFill/>
        </p:spPr>
        <p:txBody>
          <a:bodyPr tIns="155850" bIns="77925" anchor="ctr"/>
          <a:lstStyle/>
          <a:p>
            <a:pPr algn="ctr" eaLnBrk="1" hangingPunct="1">
              <a:lnSpc>
                <a:spcPct val="120000"/>
              </a:lnSpc>
              <a:spcBef>
                <a:spcPct val="20000"/>
              </a:spcBef>
              <a:spcAft>
                <a:spcPct val="20000"/>
              </a:spcAft>
            </a:pPr>
            <a:r>
              <a:rPr lang="nl-NL" sz="3200" b="1" smtClean="0">
                <a:solidFill>
                  <a:srgbClr val="FF0066"/>
                </a:solidFill>
                <a:latin typeface="Arial" panose="020B0604020202020204" pitchFamily="34" charset="0"/>
                <a:cs typeface="Arial" panose="020B0604020202020204" pitchFamily="34" charset="0"/>
              </a:rPr>
              <a:t>KẾT QUẢ ĐẠT ĐƯỢC, HẠN CHẾ, BẤT CẬP VÀ SỰ </a:t>
            </a:r>
            <a:r>
              <a:rPr lang="nl-NL" sz="3200" b="1">
                <a:solidFill>
                  <a:srgbClr val="FF0066"/>
                </a:solidFill>
                <a:latin typeface="Arial" panose="020B0604020202020204" pitchFamily="34" charset="0"/>
                <a:cs typeface="Arial" panose="020B0604020202020204" pitchFamily="34" charset="0"/>
              </a:rPr>
              <a:t>CẦN </a:t>
            </a:r>
            <a:r>
              <a:rPr lang="nl-NL" sz="3200" b="1" smtClean="0">
                <a:solidFill>
                  <a:srgbClr val="FF0066"/>
                </a:solidFill>
                <a:latin typeface="Arial" panose="020B0604020202020204" pitchFamily="34" charset="0"/>
                <a:cs typeface="Arial" panose="020B0604020202020204" pitchFamily="34" charset="0"/>
              </a:rPr>
              <a:t>THIẾT SỬA ĐỔI, BỔ SUNG LUẬT </a:t>
            </a:r>
            <a:r>
              <a:rPr lang="nl-NL" sz="3200" b="1">
                <a:solidFill>
                  <a:srgbClr val="FF0066"/>
                </a:solidFill>
                <a:latin typeface="Arial" panose="020B0604020202020204" pitchFamily="34" charset="0"/>
                <a:cs typeface="Arial" panose="020B0604020202020204" pitchFamily="34" charset="0"/>
              </a:rPr>
              <a:t>GIÁO </a:t>
            </a:r>
            <a:r>
              <a:rPr lang="nl-NL" sz="3200" b="1" smtClean="0">
                <a:solidFill>
                  <a:srgbClr val="FF0066"/>
                </a:solidFill>
                <a:latin typeface="Arial" panose="020B0604020202020204" pitchFamily="34" charset="0"/>
                <a:cs typeface="Arial" panose="020B0604020202020204" pitchFamily="34" charset="0"/>
              </a:rPr>
              <a:t>DỤC ĐẠI HỌC </a:t>
            </a:r>
            <a:r>
              <a:rPr lang="en-US" sz="3200" b="1">
                <a:solidFill>
                  <a:srgbClr val="FF0066"/>
                </a:solidFill>
                <a:latin typeface="Arial" panose="020B0604020202020204" pitchFamily="34" charset="0"/>
                <a:cs typeface="Arial" panose="020B0604020202020204" pitchFamily="34" charset="0"/>
              </a:rPr>
              <a:t>NĂM </a:t>
            </a:r>
            <a:r>
              <a:rPr lang="en-US" sz="3200" b="1" smtClean="0">
                <a:solidFill>
                  <a:srgbClr val="FF0066"/>
                </a:solidFill>
                <a:latin typeface="Arial" panose="020B0604020202020204" pitchFamily="34" charset="0"/>
                <a:cs typeface="Arial" panose="020B0604020202020204" pitchFamily="34" charset="0"/>
              </a:rPr>
              <a:t>2012</a:t>
            </a:r>
            <a:endParaRPr lang="en-US" sz="32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1624686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91200"/>
          </a:xfrm>
          <a:prstGeom prst="rect">
            <a:avLst/>
          </a:prstGeom>
        </p:spPr>
      </p:pic>
    </p:spTree>
    <p:extLst>
      <p:ext uri="{BB962C8B-B14F-4D97-AF65-F5344CB8AC3E}">
        <p14:creationId xmlns:p14="http://schemas.microsoft.com/office/powerpoint/2010/main" val="80583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Hệ </a:t>
            </a:r>
            <a:r>
              <a:rPr lang="vi-VN" sz="2000" b="1" kern="0">
                <a:solidFill>
                  <a:srgbClr val="0000FF"/>
                </a:solidFill>
                <a:latin typeface="Arial" charset="0"/>
              </a:rPr>
              <a:t>thống các cơ sở GDĐH đã phát triển đa dạng loại hình với </a:t>
            </a:r>
            <a:r>
              <a:rPr lang="vi-VN" sz="2000" b="1" kern="0">
                <a:solidFill>
                  <a:srgbClr val="FF0066"/>
                </a:solidFill>
                <a:latin typeface="Arial" charset="0"/>
              </a:rPr>
              <a:t>170 trường công lập</a:t>
            </a:r>
            <a:r>
              <a:rPr lang="vi-VN" sz="2000" b="1" kern="0">
                <a:solidFill>
                  <a:srgbClr val="0000FF"/>
                </a:solidFill>
                <a:latin typeface="Arial" charset="0"/>
              </a:rPr>
              <a:t>, </a:t>
            </a:r>
            <a:r>
              <a:rPr lang="vi-VN" sz="2000" b="1" kern="0">
                <a:solidFill>
                  <a:srgbClr val="008000"/>
                </a:solidFill>
                <a:latin typeface="Arial" charset="0"/>
              </a:rPr>
              <a:t>60 trường tư thục </a:t>
            </a:r>
            <a:r>
              <a:rPr lang="vi-VN" sz="2000" b="1" kern="0">
                <a:solidFill>
                  <a:srgbClr val="0000FF"/>
                </a:solidFill>
                <a:latin typeface="Arial" charset="0"/>
              </a:rPr>
              <a:t>và </a:t>
            </a:r>
            <a:r>
              <a:rPr lang="vi-VN" sz="2000" b="1" kern="0">
                <a:solidFill>
                  <a:srgbClr val="CC3300"/>
                </a:solidFill>
                <a:latin typeface="Arial" charset="0"/>
              </a:rPr>
              <a:t>05 trường có vốn đầu tư nước </a:t>
            </a:r>
            <a:r>
              <a:rPr lang="vi-VN" sz="2000" b="1" kern="0" smtClean="0">
                <a:solidFill>
                  <a:srgbClr val="CC3300"/>
                </a:solidFill>
                <a:latin typeface="Arial" charset="0"/>
              </a:rPr>
              <a:t>ngoài.</a:t>
            </a:r>
            <a:endParaRPr lang="en-US" sz="2000" b="1" kern="0" smtClean="0">
              <a:solidFill>
                <a:srgbClr val="CC3300"/>
              </a:solidFill>
              <a:latin typeface="Arial" charset="0"/>
            </a:endParaRPr>
          </a:p>
          <a:p>
            <a:pPr marL="566738"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Đặc </a:t>
            </a:r>
            <a:r>
              <a:rPr lang="vi-VN" sz="2000" b="1" kern="0">
                <a:solidFill>
                  <a:srgbClr val="0000FF"/>
                </a:solidFill>
                <a:latin typeface="Arial" charset="0"/>
              </a:rPr>
              <a:t>biệt, có 04 trường đại học có vốn đầu tư nước ngoài và 05 trường tư thục được thành lập trong giai đoạn này, góp phần phát triển GDĐH ngoài công lập, nâng tỷ lệ loại hình này lên 25% tổng số trường trong hệ thống, trong đó một số trường đã khẳng định được vị trí trong nước và quốc </a:t>
            </a:r>
            <a:r>
              <a:rPr lang="vi-VN" sz="2000" b="1" kern="0" smtClean="0">
                <a:solidFill>
                  <a:srgbClr val="0000FF"/>
                </a:solidFill>
                <a:latin typeface="Arial" charset="0"/>
              </a:rPr>
              <a:t>tế.</a:t>
            </a:r>
            <a:endParaRPr lang="en-US" sz="2000" b="1" kern="0" smtClean="0">
              <a:solidFill>
                <a:srgbClr val="0000FF"/>
              </a:solidFill>
              <a:latin typeface="Arial" charset="0"/>
            </a:endParaRPr>
          </a:p>
          <a:p>
            <a:pPr marL="566738"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Đ</a:t>
            </a:r>
            <a:r>
              <a:rPr lang="vi-VN" sz="2000" b="1" kern="0" smtClean="0">
                <a:solidFill>
                  <a:srgbClr val="0000FF"/>
                </a:solidFill>
                <a:latin typeface="Arial" charset="0"/>
              </a:rPr>
              <a:t>ội </a:t>
            </a:r>
            <a:r>
              <a:rPr lang="vi-VN" sz="2000" b="1" kern="0">
                <a:solidFill>
                  <a:srgbClr val="0000FF"/>
                </a:solidFill>
                <a:latin typeface="Arial" charset="0"/>
              </a:rPr>
              <a:t>ngũ giảng viên có trình độ tiến sĩ ngày càng tăng (năm 2012, tổng số giảng viên GDĐH là 59.672 người với tỷ lệ tiến sĩ chiếm 14,27%; </a:t>
            </a:r>
            <a:r>
              <a:rPr lang="vi-VN" sz="2000" b="1" kern="0">
                <a:solidFill>
                  <a:srgbClr val="FF0066"/>
                </a:solidFill>
                <a:latin typeface="Arial" charset="0"/>
              </a:rPr>
              <a:t>đến năm 2017, số lượng giảng viên là 72.792 người, trong đó có 16.514 tiến sĩ, chiếm 22,68%</a:t>
            </a:r>
            <a:r>
              <a:rPr lang="en-US" sz="2000" b="1" kern="0">
                <a:solidFill>
                  <a:srgbClr val="FF0066"/>
                </a:solidFill>
                <a:latin typeface="Arial" charset="0"/>
              </a:rPr>
              <a:t>)</a:t>
            </a:r>
            <a:r>
              <a:rPr lang="vi-VN" sz="2000" b="1" kern="0" smtClean="0">
                <a:solidFill>
                  <a:srgbClr val="FF0066"/>
                </a:solidFill>
                <a:latin typeface="Arial" charset="0"/>
              </a:rPr>
              <a:t>.</a:t>
            </a:r>
            <a:endParaRPr lang="en-US" sz="2000" b="1" kern="0" smtClean="0">
              <a:solidFill>
                <a:srgbClr val="FF0066"/>
              </a:solidFill>
              <a:latin typeface="Arial" charset="0"/>
            </a:endParaRPr>
          </a:p>
          <a:p>
            <a:pPr marL="566738"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GDĐH </a:t>
            </a:r>
            <a:r>
              <a:rPr lang="en-US" sz="2000" b="1" kern="0" smtClean="0">
                <a:solidFill>
                  <a:srgbClr val="0000FF"/>
                </a:solidFill>
                <a:latin typeface="Arial" charset="0"/>
              </a:rPr>
              <a:t>có </a:t>
            </a:r>
            <a:r>
              <a:rPr lang="vi-VN" sz="2000" b="1" kern="0" smtClean="0">
                <a:solidFill>
                  <a:srgbClr val="0000FF"/>
                </a:solidFill>
                <a:latin typeface="Arial" charset="0"/>
              </a:rPr>
              <a:t>quy </a:t>
            </a:r>
            <a:r>
              <a:rPr lang="vi-VN" sz="2000" b="1" kern="0">
                <a:solidFill>
                  <a:srgbClr val="0000FF"/>
                </a:solidFill>
                <a:latin typeface="Arial" charset="0"/>
              </a:rPr>
              <a:t>mô </a:t>
            </a:r>
            <a:r>
              <a:rPr lang="vi-VN" sz="2000" b="1" kern="0">
                <a:solidFill>
                  <a:srgbClr val="008000"/>
                </a:solidFill>
                <a:latin typeface="Arial" charset="0"/>
              </a:rPr>
              <a:t>1.767.879 sinh viên đại học chính quy</a:t>
            </a:r>
            <a:r>
              <a:rPr lang="vi-VN" sz="2000" b="1" kern="0">
                <a:solidFill>
                  <a:srgbClr val="0000FF"/>
                </a:solidFill>
                <a:latin typeface="Arial" charset="0"/>
              </a:rPr>
              <a:t> </a:t>
            </a:r>
            <a:r>
              <a:rPr lang="en-US" sz="2000" b="1" kern="0" smtClean="0">
                <a:solidFill>
                  <a:srgbClr val="0000FF"/>
                </a:solidFill>
                <a:latin typeface="Arial" charset="0"/>
              </a:rPr>
              <a:t>(</a:t>
            </a:r>
            <a:r>
              <a:rPr lang="vi-VN" sz="2000" b="1" kern="0" smtClean="0">
                <a:solidFill>
                  <a:srgbClr val="0000FF"/>
                </a:solidFill>
                <a:latin typeface="Arial" charset="0"/>
              </a:rPr>
              <a:t>2017</a:t>
            </a:r>
            <a:r>
              <a:rPr lang="vi-VN" sz="2000" b="1" kern="0">
                <a:solidFill>
                  <a:srgbClr val="0000FF"/>
                </a:solidFill>
                <a:latin typeface="Arial" charset="0"/>
              </a:rPr>
              <a:t>).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Số </a:t>
            </a:r>
            <a:r>
              <a:rPr lang="vi-VN" sz="2000" b="1" kern="0">
                <a:solidFill>
                  <a:srgbClr val="0000FF"/>
                </a:solidFill>
                <a:latin typeface="Arial" charset="0"/>
              </a:rPr>
              <a:t>lượng công trình khoa học và số bài báo quốc tế </a:t>
            </a:r>
            <a:r>
              <a:rPr lang="vi-VN" sz="2000" b="1" kern="0" smtClean="0">
                <a:solidFill>
                  <a:srgbClr val="0000FF"/>
                </a:solidFill>
                <a:latin typeface="Arial" charset="0"/>
              </a:rPr>
              <a:t>cũng </a:t>
            </a:r>
            <a:r>
              <a:rPr lang="vi-VN" sz="2000" b="1" kern="0">
                <a:solidFill>
                  <a:srgbClr val="0000FF"/>
                </a:solidFill>
                <a:latin typeface="Arial" charset="0"/>
              </a:rPr>
              <a:t>đã tăng nhanh những năm qua, hình thành 945 nhóm nghiên </a:t>
            </a:r>
            <a:r>
              <a:rPr lang="vi-VN" sz="2000" b="1" kern="0" smtClean="0">
                <a:solidFill>
                  <a:srgbClr val="0000FF"/>
                </a:solidFill>
                <a:latin typeface="Arial" charset="0"/>
              </a:rPr>
              <a:t>cứu</a:t>
            </a:r>
            <a:r>
              <a:rPr lang="en-US" sz="2000" b="1" kern="0" smtClean="0">
                <a:solidFill>
                  <a:srgbClr val="0000FF"/>
                </a:solidFill>
                <a:latin typeface="Arial" charset="0"/>
              </a:rPr>
              <a:t>,</a:t>
            </a:r>
            <a:r>
              <a:rPr lang="vi-VN" sz="2000" b="1" kern="0" smtClean="0">
                <a:solidFill>
                  <a:srgbClr val="0000FF"/>
                </a:solidFill>
                <a:latin typeface="Arial" charset="0"/>
              </a:rPr>
              <a:t> </a:t>
            </a:r>
            <a:r>
              <a:rPr lang="vi-VN" sz="2000" b="1" kern="0">
                <a:solidFill>
                  <a:srgbClr val="0000FF"/>
                </a:solidFill>
                <a:latin typeface="Arial" charset="0"/>
              </a:rPr>
              <a:t>trong đó có nhiều nhóm nghiên cứu mạnh</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KẾT QUẢ ĐẠT ĐƯỢC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CỦA LUẬT GIÁO DỤC ĐẠI HỌC NĂM 2012</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5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T</a:t>
            </a:r>
            <a:r>
              <a:rPr lang="vi-VN" sz="2000" b="1" kern="0" smtClean="0">
                <a:solidFill>
                  <a:srgbClr val="0000FF"/>
                </a:solidFill>
                <a:latin typeface="Arial" charset="0"/>
              </a:rPr>
              <a:t>ừ </a:t>
            </a:r>
            <a:r>
              <a:rPr lang="vi-VN" sz="2000" b="1" kern="0">
                <a:solidFill>
                  <a:srgbClr val="0000FF"/>
                </a:solidFill>
                <a:latin typeface="Arial" charset="0"/>
              </a:rPr>
              <a:t>năm 2014 đến 2018 đã có 23 trường đại học công lập được thực hiện thí điểm chủ trương tự chủ đại học ở mức độ cao theo Nghị quyết của Chính phủ. Chính sách thí điểm tự chủ bước đầu đã thu được những kết quả rất tích cực. </a:t>
            </a:r>
            <a:r>
              <a:rPr lang="en-US" sz="2000" b="1" kern="0">
                <a:solidFill>
                  <a:srgbClr val="0000FF"/>
                </a:solidFill>
                <a:latin typeface="Arial" charset="0"/>
              </a:rPr>
              <a:t>Do đó, </a:t>
            </a:r>
            <a:r>
              <a:rPr lang="vi-VN" sz="2000" b="1" kern="0">
                <a:solidFill>
                  <a:srgbClr val="0000FF"/>
                </a:solidFill>
                <a:latin typeface="Arial" charset="0"/>
              </a:rPr>
              <a:t>cơ chế mới này cần phải tiếp tục hoàn thiện và thể chế hóa trong thời gian tới.</a:t>
            </a:r>
            <a:endParaRPr lang="en-US" sz="2000" b="1" ker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000" b="1" kern="0">
                <a:solidFill>
                  <a:srgbClr val="0000FF"/>
                </a:solidFill>
                <a:latin typeface="Arial" charset="0"/>
              </a:rPr>
              <a:t>Tính đến hết </a:t>
            </a:r>
            <a:r>
              <a:rPr lang="en-US" sz="2000" b="1" kern="0" smtClean="0">
                <a:solidFill>
                  <a:srgbClr val="0000FF"/>
                </a:solidFill>
                <a:latin typeface="Arial" charset="0"/>
              </a:rPr>
              <a:t>năm </a:t>
            </a:r>
            <a:r>
              <a:rPr lang="vi-VN" sz="2000" b="1" kern="0" smtClean="0">
                <a:solidFill>
                  <a:srgbClr val="0000FF"/>
                </a:solidFill>
                <a:latin typeface="Arial" charset="0"/>
              </a:rPr>
              <a:t>2017</a:t>
            </a:r>
            <a:r>
              <a:rPr lang="en-US" sz="2000" b="1" kern="0" smtClean="0">
                <a:solidFill>
                  <a:srgbClr val="0000FF"/>
                </a:solidFill>
                <a:latin typeface="Arial" charset="0"/>
              </a:rPr>
              <a:t>,</a:t>
            </a:r>
            <a:r>
              <a:rPr lang="vi-VN" sz="2000" b="1" kern="0" smtClean="0">
                <a:solidFill>
                  <a:srgbClr val="0000FF"/>
                </a:solidFill>
                <a:latin typeface="Arial" charset="0"/>
              </a:rPr>
              <a:t> </a:t>
            </a:r>
            <a:r>
              <a:rPr lang="vi-VN" sz="2000" b="1" kern="0">
                <a:solidFill>
                  <a:srgbClr val="0000FF"/>
                </a:solidFill>
                <a:latin typeface="Arial" charset="0"/>
              </a:rPr>
              <a:t>đã có </a:t>
            </a:r>
            <a:r>
              <a:rPr lang="en-GB" sz="2000" b="1" kern="0">
                <a:solidFill>
                  <a:srgbClr val="0000FF"/>
                </a:solidFill>
                <a:latin typeface="Arial" charset="0"/>
              </a:rPr>
              <a:t>5</a:t>
            </a:r>
            <a:r>
              <a:rPr lang="vi-VN" sz="2000" b="1" kern="0">
                <a:solidFill>
                  <a:srgbClr val="0000FF"/>
                </a:solidFill>
                <a:latin typeface="Arial" charset="0"/>
              </a:rPr>
              <a:t> trung tâm kiểm định chất lượng </a:t>
            </a:r>
            <a:r>
              <a:rPr lang="en-GB" sz="2000" b="1" kern="0">
                <a:solidFill>
                  <a:srgbClr val="0000FF"/>
                </a:solidFill>
                <a:latin typeface="Arial" charset="0"/>
              </a:rPr>
              <a:t>được thành lập và 4 trung tâm đã đi vào</a:t>
            </a:r>
            <a:r>
              <a:rPr lang="vi-VN" sz="2000" b="1" kern="0">
                <a:solidFill>
                  <a:srgbClr val="0000FF"/>
                </a:solidFill>
                <a:latin typeface="Arial" charset="0"/>
              </a:rPr>
              <a:t> vào hoạt động; </a:t>
            </a:r>
            <a:r>
              <a:rPr lang="en-US" sz="2000" b="1" kern="0">
                <a:solidFill>
                  <a:srgbClr val="0000FF"/>
                </a:solidFill>
                <a:latin typeface="Arial" charset="0"/>
              </a:rPr>
              <a:t>60</a:t>
            </a:r>
            <a:r>
              <a:rPr lang="vi-VN" sz="2000" b="1" kern="0">
                <a:solidFill>
                  <a:srgbClr val="0000FF"/>
                </a:solidFill>
                <a:latin typeface="Arial" charset="0"/>
              </a:rPr>
              <a:t> trường đại học và </a:t>
            </a:r>
            <a:r>
              <a:rPr lang="en-US" sz="2000" b="1" kern="0">
                <a:solidFill>
                  <a:srgbClr val="0000FF"/>
                </a:solidFill>
                <a:latin typeface="Arial" charset="0"/>
              </a:rPr>
              <a:t>7</a:t>
            </a:r>
            <a:r>
              <a:rPr lang="vi-VN" sz="2000" b="1" kern="0">
                <a:solidFill>
                  <a:srgbClr val="0000FF"/>
                </a:solidFill>
                <a:latin typeface="Arial" charset="0"/>
              </a:rPr>
              <a:t> ngành đào tạo đã đạt kiểm định chất lượng quốc gia, </a:t>
            </a:r>
            <a:r>
              <a:rPr lang="en-US" sz="2000" b="1" kern="0">
                <a:solidFill>
                  <a:srgbClr val="0000FF"/>
                </a:solidFill>
                <a:latin typeface="Arial" charset="0"/>
              </a:rPr>
              <a:t>5</a:t>
            </a:r>
            <a:r>
              <a:rPr lang="vi-VN" sz="2000" b="1" kern="0">
                <a:solidFill>
                  <a:srgbClr val="0000FF"/>
                </a:solidFill>
                <a:latin typeface="Arial" charset="0"/>
              </a:rPr>
              <a:t> trường và </a:t>
            </a:r>
            <a:r>
              <a:rPr lang="en-US" sz="2000" b="1" kern="0">
                <a:solidFill>
                  <a:srgbClr val="0000FF"/>
                </a:solidFill>
                <a:latin typeface="Arial" charset="0"/>
              </a:rPr>
              <a:t>95</a:t>
            </a:r>
            <a:r>
              <a:rPr lang="vi-VN" sz="2000" b="1" kern="0">
                <a:solidFill>
                  <a:srgbClr val="0000FF"/>
                </a:solidFill>
                <a:latin typeface="Arial" charset="0"/>
              </a:rPr>
              <a:t> ngành đào tạo được kiểm định chất lượng của các tổ chức kiểm định quốc tế, </a:t>
            </a:r>
            <a:r>
              <a:rPr lang="en-US" sz="2000" b="1" kern="0">
                <a:solidFill>
                  <a:srgbClr val="0000FF"/>
                </a:solidFill>
                <a:latin typeface="Arial" charset="0"/>
              </a:rPr>
              <a:t>một số trường đại học của Việt Nam đã có tên trong các bảng xếp hạng uy tín của </a:t>
            </a:r>
            <a:r>
              <a:rPr lang="en-GB" sz="2000" b="1" kern="0">
                <a:solidFill>
                  <a:srgbClr val="0000FF"/>
                </a:solidFill>
                <a:latin typeface="Arial" charset="0"/>
              </a:rPr>
              <a:t>khu </a:t>
            </a:r>
            <a:r>
              <a:rPr lang="en-GB" sz="2000" b="1" kern="0" smtClean="0">
                <a:solidFill>
                  <a:srgbClr val="0000FF"/>
                </a:solidFill>
                <a:latin typeface="Arial" charset="0"/>
              </a:rPr>
              <a:t>vực.</a:t>
            </a:r>
            <a:endParaRPr lang="en-US" sz="2000" b="1" ker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Năm </a:t>
            </a:r>
            <a:r>
              <a:rPr lang="en-US" sz="2000" b="1" kern="0">
                <a:solidFill>
                  <a:srgbClr val="0000FF"/>
                </a:solidFill>
                <a:latin typeface="Arial" charset="0"/>
              </a:rPr>
              <a:t>2017, có 5 trường lọt vào nhóm 380 trường đại học xuất sắc nhất của châu </a:t>
            </a:r>
            <a:r>
              <a:rPr lang="en-GB" sz="2000" b="1" kern="0">
                <a:solidFill>
                  <a:srgbClr val="0000FF"/>
                </a:solidFill>
                <a:latin typeface="Arial" charset="0"/>
              </a:rPr>
              <a:t>Á</a:t>
            </a:r>
            <a:r>
              <a:rPr lang="en-US" sz="2000" b="1" kern="0">
                <a:solidFill>
                  <a:srgbClr val="0000FF"/>
                </a:solidFill>
                <a:latin typeface="Arial" charset="0"/>
              </a:rPr>
              <a:t>. </a:t>
            </a: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KẾT QUẢ ĐẠT ĐƯỢC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CỦA LUẬT GIÁO DỤC ĐẠI HỌC NĂM 2012</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407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19403</TotalTime>
  <Words>8139</Words>
  <Application>Microsoft Office PowerPoint</Application>
  <PresentationFormat>On-screen Show (4:3)</PresentationFormat>
  <Paragraphs>237</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Profile</vt:lpstr>
      <vt:lpstr>PowerPoint Presentation</vt:lpstr>
      <vt:lpstr>MỤC LỤC</vt:lpstr>
      <vt:lpstr>GIỚI THIỆU CHUNG VỀ LUẬT GIÁO DỤC ĐẠI HỌC </vt:lpstr>
      <vt:lpstr>GIỚI THIỆU LUẬT GIÁO DỤC ĐẠI HỌC</vt:lpstr>
      <vt:lpstr>GIỚI THIỆU LUẬT GIÁO DỤC ĐẠI HỌC</vt:lpstr>
      <vt:lpstr>KẾT QUẢ ĐẠT ĐƯỢC, HẠN CHẾ, BẤT CẬP VÀ SỰ CẦN THIẾT SỬA ĐỔI, BỔ SUNG LUẬT GIÁO DỤC ĐẠI HỌC NĂM 2012</vt:lpstr>
      <vt:lpstr>PowerPoint Presentation</vt:lpstr>
      <vt:lpstr>KẾT QUẢ ĐẠT ĐƯỢC  CỦA LUẬT GIÁO DỤC ĐẠI HỌC NĂM 2012</vt:lpstr>
      <vt:lpstr>KẾT QUẢ ĐẠT ĐƯỢC  CỦA LUẬT GIÁO DỤC ĐẠI HỌC NĂM 2012</vt:lpstr>
      <vt:lpstr>PowerPoint Presentation</vt:lpstr>
      <vt:lpstr>HẠN CHẾ, BẤT CẬP  CỦA LUẬT GIÁO DỤC ĐẠI HỌC NĂM 2012</vt:lpstr>
      <vt:lpstr>HẠN CHẾ, BẤT CẬP  CỦA LUẬT GIÁO DỤC ĐẠI HỌC NĂM 2012</vt:lpstr>
      <vt:lpstr>HẠN CHẾ, BẤT CẬP  CỦA LUẬT GIÁO DỤC ĐẠI HỌC NĂM 2012</vt:lpstr>
      <vt:lpstr>PowerPoint Presentation</vt:lpstr>
      <vt:lpstr>SỰ CẦN THIẾT BAN HÀNH LUẬT</vt:lpstr>
      <vt:lpstr>BỐ CỤC CỦA LUẬT GIÁO DỤC ĐẠI HỌC (12 chương với 73 điều)</vt:lpstr>
      <vt:lpstr>BỐ CỤC CỦA LUẬT GIÁO DỤC ĐẠI HỌC (12 chương với 73 điều)</vt:lpstr>
      <vt:lpstr>MỘT SỐ ĐIỂM MỚI CƠ BẢN VÀ NHỮNG NỘI DUNG CƠ BẢN CỦA  LUẬT GIÁO DỤC ĐẠI HỌC  (Văn bản hợp nhất số 42/VBHN-VPQH ngày 10/12/2018  của Văn phòng Quốc hội)</vt:lpstr>
      <vt:lpstr>Một số điểm mới cơ bản của Luật sửa đổi, bổ sung  so với Luật Giáo dục Đại học hiện hành</vt:lpstr>
      <vt:lpstr>PowerPoint Presentation</vt:lpstr>
      <vt:lpstr>Điều 32. Quyền tự chủ của cơ sở giáo dục đại học (2012)</vt:lpstr>
      <vt:lpstr>Điều 32. Quyền tự chủ và trách nhiệm giải trình của  cơ sở giáo dục đại học (2018)</vt:lpstr>
      <vt:lpstr>Điều 32. Quyền tự chủ và trách nhiệm giải trình của  cơ sở giáo dục đại học (2018)</vt:lpstr>
      <vt:lpstr>Điều 32. Quyền tự chủ và trách nhiệm giải trình của  cơ sở giáo dục đại học (2018)</vt:lpstr>
      <vt:lpstr>Điều 32. Quyền tự chủ và trách nhiệm giải trình của  cơ sở giáo dục đại học (2018)</vt:lpstr>
      <vt:lpstr>PowerPoint Presentation</vt:lpstr>
      <vt:lpstr>Điều 14. Cơ cấu tổ chức của trường đại học</vt:lpstr>
      <vt:lpstr>Điều 15. Cơ cấu tổ chức của đại học</vt:lpstr>
      <vt:lpstr>Điều 16a. Nhà đầu tư</vt:lpstr>
      <vt:lpstr>Điều 16a. Nhà đầu tư</vt:lpstr>
      <vt:lpstr>Điều 16a. Nhà đầu tư</vt:lpstr>
      <vt:lpstr>Điều 16a. Nhà đầu tư</vt:lpstr>
      <vt:lpstr>Điều 17. Hội đồng trường của trường đại học tư thục, trường đại học tư thục hoạt động không vì lợi nhuận</vt:lpstr>
      <vt:lpstr>Điều 17. Hội đồng trường của trường đại học tư thục, trường đại học tư thục hoạt động không vì lợi nhuận</vt:lpstr>
      <vt:lpstr>Điều 17. Hội đồng trường của trường đại học tư thục, trường đại học tư thục hoạt động không vì lợi nhuận</vt:lpstr>
      <vt:lpstr>Điều 17. Hội đồng trường của trường đại học tư thục, trường đại học tư thục hoạt động không vì lợi nhuận</vt:lpstr>
      <vt:lpstr>PowerPoint Presentation</vt:lpstr>
      <vt:lpstr>PowerPoint Presentation</vt:lpstr>
      <vt:lpstr>PowerPoint Presentation</vt:lpstr>
      <vt:lpstr>PowerPoint Presentation</vt:lpstr>
      <vt:lpstr>Điều 9. Xếp hạng cơ sở giáo dục đại học</vt:lpstr>
      <vt:lpstr>Điều 34. Chỉ tiêu tuyển sinh và tổ chức tuyển sinh</vt:lpstr>
      <vt:lpstr>Điều 34. Chỉ tiêu tuyển sinh và tổ chức tuyển sinh</vt:lpstr>
      <vt:lpstr>Điều 52. Tổ chức kiểm định chất lượng giáo dục</vt:lpstr>
      <vt:lpstr>Điều 52. Tổ chức kiểm định chất lượng giáo dục</vt:lpstr>
      <vt:lpstr>PowerPoint Presentation</vt:lpstr>
      <vt:lpstr>Điều 4. Giải thích từ ngữ</vt:lpstr>
      <vt:lpstr>Điều 4. Giải thích từ ngữ</vt:lpstr>
      <vt:lpstr>Điều 4. Giải thích từ ngữ</vt:lpstr>
      <vt:lpstr>Điều 11. Quy hoạch mạng lưới cơ sở giáo dục đại học</vt:lpstr>
      <vt:lpstr>Điều 21. Phân hiệu của cơ sở giáo dục đại học</vt:lpstr>
      <vt:lpstr>PowerPoint Presentation</vt:lpstr>
      <vt:lpstr>Điều 54. Giảng viên</vt:lpstr>
      <vt:lpstr>Điều 69. Trách nhiệm quản lý nhà nước về giáo dục  đại học của Ủy ban nhân dân cấp tỉnh</vt:lpstr>
      <vt:lpstr>PowerPoint Presentation</vt:lpstr>
      <vt:lpstr>Điều 65. Học phí và khoản thu dịch vụ khác</vt:lpstr>
      <vt:lpstr>Bộ GDĐT được giao chủ trì, phối hợp với các cơ quan liên quan rà soát, soạn thảo một số văn bản QPPL thi hành Luật</vt:lpstr>
      <vt:lpstr>Danh mục những nội dung cần phải rà soát để sửa đổi, bổ sung hoặc thay thế cho phù hợp với Luật: </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1877</cp:revision>
  <cp:lastPrinted>2014-02-10T09:51:06Z</cp:lastPrinted>
  <dcterms:created xsi:type="dcterms:W3CDTF">2006-08-23T15:52:09Z</dcterms:created>
  <dcterms:modified xsi:type="dcterms:W3CDTF">2019-10-16T01:37:18Z</dcterms:modified>
</cp:coreProperties>
</file>