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6"/>
  </p:notesMasterIdLst>
  <p:handoutMasterIdLst>
    <p:handoutMasterId r:id="rId47"/>
  </p:handoutMasterIdLst>
  <p:sldIdLst>
    <p:sldId id="1862" r:id="rId2"/>
    <p:sldId id="1655" r:id="rId3"/>
    <p:sldId id="1806" r:id="rId4"/>
    <p:sldId id="1774" r:id="rId5"/>
    <p:sldId id="1633" r:id="rId6"/>
    <p:sldId id="1662" r:id="rId7"/>
    <p:sldId id="1827" r:id="rId8"/>
    <p:sldId id="1459" r:id="rId9"/>
    <p:sldId id="1890" r:id="rId10"/>
    <p:sldId id="1835" r:id="rId11"/>
    <p:sldId id="1891" r:id="rId12"/>
    <p:sldId id="1892" r:id="rId13"/>
    <p:sldId id="1893" r:id="rId14"/>
    <p:sldId id="1894" r:id="rId15"/>
    <p:sldId id="1895" r:id="rId16"/>
    <p:sldId id="1896" r:id="rId17"/>
    <p:sldId id="1897" r:id="rId18"/>
    <p:sldId id="1898" r:id="rId19"/>
    <p:sldId id="1899" r:id="rId20"/>
    <p:sldId id="1900" r:id="rId21"/>
    <p:sldId id="1901" r:id="rId22"/>
    <p:sldId id="1902" r:id="rId23"/>
    <p:sldId id="1903" r:id="rId24"/>
    <p:sldId id="1904" r:id="rId25"/>
    <p:sldId id="1905" r:id="rId26"/>
    <p:sldId id="1906" r:id="rId27"/>
    <p:sldId id="1907" r:id="rId28"/>
    <p:sldId id="1908" r:id="rId29"/>
    <p:sldId id="1909" r:id="rId30"/>
    <p:sldId id="1910" r:id="rId31"/>
    <p:sldId id="1911" r:id="rId32"/>
    <p:sldId id="1912" r:id="rId33"/>
    <p:sldId id="1913" r:id="rId34"/>
    <p:sldId id="1914" r:id="rId35"/>
    <p:sldId id="1915" r:id="rId36"/>
    <p:sldId id="1916" r:id="rId37"/>
    <p:sldId id="1917" r:id="rId38"/>
    <p:sldId id="1918" r:id="rId39"/>
    <p:sldId id="1919" r:id="rId40"/>
    <p:sldId id="1920" r:id="rId41"/>
    <p:sldId id="1921" r:id="rId42"/>
    <p:sldId id="1922" r:id="rId43"/>
    <p:sldId id="1889" r:id="rId44"/>
    <p:sldId id="1024" r:id="rId45"/>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66"/>
    <a:srgbClr val="FF3300"/>
    <a:srgbClr val="008000"/>
    <a:srgbClr val="0000FF"/>
    <a:srgbClr val="FF6600"/>
    <a:srgbClr val="6600FF"/>
    <a:srgbClr val="000099"/>
    <a:srgbClr val="DDDDDD"/>
    <a:srgbClr val="FFFF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92" autoAdjust="0"/>
    <p:restoredTop sz="98339" autoAdjust="0"/>
  </p:normalViewPr>
  <p:slideViewPr>
    <p:cSldViewPr>
      <p:cViewPr varScale="1">
        <p:scale>
          <a:sx n="70" d="100"/>
          <a:sy n="70" d="100"/>
        </p:scale>
        <p:origin x="-1098" y="-96"/>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sorterViewPr>
    <p:cViewPr>
      <p:scale>
        <a:sx n="66" d="100"/>
        <a:sy n="66" d="100"/>
      </p:scale>
      <p:origin x="0" y="2352"/>
    </p:cViewPr>
  </p:sorterViewPr>
  <p:notesViewPr>
    <p:cSldViewPr>
      <p:cViewPr varScale="1">
        <p:scale>
          <a:sx n="56" d="100"/>
          <a:sy n="56" d="100"/>
        </p:scale>
        <p:origin x="-2802"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pPr>
              <a:defRPr/>
            </a:pPr>
            <a:fld id="{3D9F1EC7-5449-454A-B3B5-9CACFF7D4CAE}" type="datetimeFigureOut">
              <a:rPr lang="en-US"/>
              <a:pPr>
                <a:defRPr/>
              </a:pPr>
              <a:t>29/03/2018</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pPr>
              <a:defRPr/>
            </a:pPr>
            <a:fld id="{8C4F075F-9739-4055-B81D-8D2EC637FBEE}" type="slidenum">
              <a:rPr lang="en-US"/>
              <a:pPr>
                <a:defRPr/>
              </a:pPr>
              <a:t>‹#›</a:t>
            </a:fld>
            <a:endParaRPr lang="en-US"/>
          </a:p>
        </p:txBody>
      </p:sp>
    </p:spTree>
    <p:extLst>
      <p:ext uri="{BB962C8B-B14F-4D97-AF65-F5344CB8AC3E}">
        <p14:creationId xmlns:p14="http://schemas.microsoft.com/office/powerpoint/2010/main" val="491235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87043"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837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87047"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38C21A9-C8EE-4C7E-92BD-9559CA321883}" type="slidenum">
              <a:rPr lang="en-US"/>
              <a:pPr>
                <a:defRPr/>
              </a:pPr>
              <a:t>‹#›</a:t>
            </a:fld>
            <a:endParaRPr lang="en-US"/>
          </a:p>
        </p:txBody>
      </p:sp>
    </p:spTree>
    <p:extLst>
      <p:ext uri="{BB962C8B-B14F-4D97-AF65-F5344CB8AC3E}">
        <p14:creationId xmlns:p14="http://schemas.microsoft.com/office/powerpoint/2010/main" val="22827728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defRPr>
            </a:lvl1pPr>
            <a:lvl2pPr marL="742950" indent="-285750" algn="l" eaLnBrk="0" hangingPunct="0">
              <a:spcBef>
                <a:spcPct val="30000"/>
              </a:spcBef>
              <a:defRPr sz="1200">
                <a:solidFill>
                  <a:schemeClr val="tx1"/>
                </a:solidFill>
                <a:latin typeface="Arial" charset="0"/>
              </a:defRPr>
            </a:lvl2pPr>
            <a:lvl3pPr marL="1143000" indent="-228600" algn="l" eaLnBrk="0" hangingPunct="0">
              <a:spcBef>
                <a:spcPct val="30000"/>
              </a:spcBef>
              <a:defRPr sz="1200">
                <a:solidFill>
                  <a:schemeClr val="tx1"/>
                </a:solidFill>
                <a:latin typeface="Arial" charset="0"/>
              </a:defRPr>
            </a:lvl3pPr>
            <a:lvl4pPr marL="1600200" indent="-228600" algn="l" eaLnBrk="0" hangingPunct="0">
              <a:spcBef>
                <a:spcPct val="30000"/>
              </a:spcBef>
              <a:defRPr sz="1200">
                <a:solidFill>
                  <a:schemeClr val="tx1"/>
                </a:solidFill>
                <a:latin typeface="Arial" charset="0"/>
              </a:defRPr>
            </a:lvl4pPr>
            <a:lvl5pPr marL="2057400" indent="-228600" algn="l"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8166A5B-222C-4E27-906E-FA263834F6CC}" type="slidenum">
              <a:rPr lang="en-US" altLang="en-US" smtClean="0"/>
              <a:pPr algn="r" eaLnBrk="1" hangingPunct="1">
                <a:spcBef>
                  <a:spcPct val="0"/>
                </a:spcBef>
              </a:pPr>
              <a:t>1</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9E3E2-35BD-4BB8-8F7F-B21AC603A00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685800" y="990600"/>
            <a:ext cx="7772400" cy="1371600"/>
          </a:xfrm>
        </p:spPr>
        <p:txBody>
          <a:bodyPr/>
          <a:lstStyle>
            <a:lvl1pPr>
              <a:defRPr/>
            </a:lvl1pPr>
          </a:lstStyle>
          <a:p>
            <a:r>
              <a:rPr lang="en-US"/>
              <a:t>Click to edit Master title style</a:t>
            </a:r>
          </a:p>
        </p:txBody>
      </p:sp>
      <p:sp>
        <p:nvSpPr>
          <p:cNvPr id="91139" name="Rectangle 3"/>
          <p:cNvSpPr>
            <a:spLocks noGrp="1" noChangeArrowheads="1"/>
          </p:cNvSpPr>
          <p:nvPr>
            <p:ph type="subTitle" idx="1"/>
          </p:nvPr>
        </p:nvSpPr>
        <p:spPr>
          <a:xfrm>
            <a:off x="1447800" y="3429000"/>
            <a:ext cx="7010400" cy="16002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378612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C0099AA3-E0E1-4781-8B6F-02414BEADD8F}" type="slidenum">
              <a:rPr lang="en-US"/>
              <a:pPr>
                <a:defRPr/>
              </a:pPr>
              <a:t>‹#›</a:t>
            </a:fld>
            <a:endParaRPr lang="en-US"/>
          </a:p>
        </p:txBody>
      </p:sp>
    </p:spTree>
    <p:extLst>
      <p:ext uri="{BB962C8B-B14F-4D97-AF65-F5344CB8AC3E}">
        <p14:creationId xmlns:p14="http://schemas.microsoft.com/office/powerpoint/2010/main" val="319956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719" y="152400"/>
            <a:ext cx="2001715"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7104" y="152400"/>
            <a:ext cx="5865934"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lvl1pPr>
          </a:lstStyle>
          <a:p>
            <a:pPr>
              <a:defRPr/>
            </a:pPr>
            <a:fld id="{BAF846ED-DDBC-419E-90DE-F9F2315506B4}" type="slidenum">
              <a:rPr lang="en-US"/>
              <a:pPr>
                <a:defRPr/>
              </a:pPr>
              <a:t>‹#›</a:t>
            </a:fld>
            <a:endParaRPr lang="en-US"/>
          </a:p>
        </p:txBody>
      </p:sp>
    </p:spTree>
    <p:extLst>
      <p:ext uri="{BB962C8B-B14F-4D97-AF65-F5344CB8AC3E}">
        <p14:creationId xmlns:p14="http://schemas.microsoft.com/office/powerpoint/2010/main" val="348860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877AE51-D50E-46B6-BB93-30AA5F75488D}" type="slidenum">
              <a:rPr lang="en-US" smtClean="0"/>
              <a:pPr>
                <a:defRPr/>
              </a:pPr>
              <a:t>‹#›</a:t>
            </a:fld>
            <a:endParaRPr lang="en-US"/>
          </a:p>
        </p:txBody>
      </p:sp>
      <p:sp>
        <p:nvSpPr>
          <p:cNvPr id="5" name="Rectangle 11"/>
          <p:cNvSpPr txBox="1">
            <a:spLocks noChangeArrowheads="1"/>
          </p:cNvSpPr>
          <p:nvPr userDrawn="1"/>
        </p:nvSpPr>
        <p:spPr bwMode="auto">
          <a:xfrm>
            <a:off x="6822744"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fontAlgn="base">
              <a:spcBef>
                <a:spcPct val="0"/>
              </a:spcBef>
              <a:spcAft>
                <a:spcPct val="0"/>
              </a:spcAft>
              <a:defRPr sz="1200" kern="1200">
                <a:solidFill>
                  <a:schemeClr val="tx1"/>
                </a:solidFill>
                <a:latin typeface="Arial Black" pitchFamily="34"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fld id="{0181F552-57E3-4163-968A-15EACE64F2C9}" type="slidenum">
              <a:rPr lang="en-US" smtClean="0"/>
              <a:pPr>
                <a:defRPr/>
              </a:pPr>
              <a:t>‹#›</a:t>
            </a:fld>
            <a:endParaRPr lang="en-US"/>
          </a:p>
        </p:txBody>
      </p:sp>
    </p:spTree>
    <p:extLst>
      <p:ext uri="{BB962C8B-B14F-4D97-AF65-F5344CB8AC3E}">
        <p14:creationId xmlns:p14="http://schemas.microsoft.com/office/powerpoint/2010/main" val="2209477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FB029C8-BFDE-4586-AADC-A5C16A970B65}" type="slidenum">
              <a:rPr lang="en-US" smtClean="0"/>
              <a:pPr>
                <a:defRPr/>
              </a:pPr>
              <a:t>‹#›</a:t>
            </a:fld>
            <a:endParaRPr lang="en-US"/>
          </a:p>
        </p:txBody>
      </p:sp>
    </p:spTree>
    <p:extLst>
      <p:ext uri="{BB962C8B-B14F-4D97-AF65-F5344CB8AC3E}">
        <p14:creationId xmlns:p14="http://schemas.microsoft.com/office/powerpoint/2010/main" val="228635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7105"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943"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sldNum" sz="quarter" idx="10"/>
          </p:nvPr>
        </p:nvSpPr>
        <p:spPr>
          <a:ln/>
        </p:spPr>
        <p:txBody>
          <a:bodyPr/>
          <a:lstStyle>
            <a:lvl1pPr>
              <a:defRPr/>
            </a:lvl1pPr>
          </a:lstStyle>
          <a:p>
            <a:pPr>
              <a:defRPr/>
            </a:pPr>
            <a:fld id="{CADF17B8-E81A-4D26-A307-E634C5721969}" type="slidenum">
              <a:rPr lang="en-US"/>
              <a:pPr>
                <a:defRPr/>
              </a:pPr>
              <a:t>‹#›</a:t>
            </a:fld>
            <a:endParaRPr lang="en-US"/>
          </a:p>
        </p:txBody>
      </p:sp>
    </p:spTree>
    <p:extLst>
      <p:ext uri="{BB962C8B-B14F-4D97-AF65-F5344CB8AC3E}">
        <p14:creationId xmlns:p14="http://schemas.microsoft.com/office/powerpoint/2010/main" val="97082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06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273" y="1535113"/>
            <a:ext cx="4041531"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73"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a:ln/>
        </p:spPr>
        <p:txBody>
          <a:bodyPr/>
          <a:lstStyle>
            <a:lvl1pPr>
              <a:defRPr/>
            </a:lvl1pPr>
          </a:lstStyle>
          <a:p>
            <a:pPr>
              <a:defRPr/>
            </a:pPr>
            <a:fld id="{EBE9721F-8C1E-46C8-9CEA-77F85A618653}" type="slidenum">
              <a:rPr lang="en-US"/>
              <a:pPr>
                <a:defRPr/>
              </a:pPr>
              <a:t>‹#›</a:t>
            </a:fld>
            <a:endParaRPr lang="en-US"/>
          </a:p>
        </p:txBody>
      </p:sp>
    </p:spTree>
    <p:extLst>
      <p:ext uri="{BB962C8B-B14F-4D97-AF65-F5344CB8AC3E}">
        <p14:creationId xmlns:p14="http://schemas.microsoft.com/office/powerpoint/2010/main" val="318023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sldNum" sz="quarter" idx="10"/>
          </p:nvPr>
        </p:nvSpPr>
        <p:spPr>
          <a:ln/>
        </p:spPr>
        <p:txBody>
          <a:bodyPr/>
          <a:lstStyle>
            <a:lvl1pPr>
              <a:defRPr/>
            </a:lvl1pPr>
          </a:lstStyle>
          <a:p>
            <a:pPr>
              <a:defRPr/>
            </a:pPr>
            <a:fld id="{8E866B33-5E0C-4FD2-BD6E-5E0C5F06744D}" type="slidenum">
              <a:rPr lang="en-US"/>
              <a:pPr>
                <a:defRPr/>
              </a:pPr>
              <a:t>‹#›</a:t>
            </a:fld>
            <a:endParaRPr lang="en-US"/>
          </a:p>
        </p:txBody>
      </p:sp>
    </p:spTree>
    <p:extLst>
      <p:ext uri="{BB962C8B-B14F-4D97-AF65-F5344CB8AC3E}">
        <p14:creationId xmlns:p14="http://schemas.microsoft.com/office/powerpoint/2010/main" val="16960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fld id="{47006A05-71E8-4A6D-8CFB-62065BD41703}" type="slidenum">
              <a:rPr lang="en-US"/>
              <a:pPr>
                <a:defRPr/>
              </a:pPr>
              <a:t>‹#›</a:t>
            </a:fld>
            <a:endParaRPr lang="en-US"/>
          </a:p>
        </p:txBody>
      </p:sp>
    </p:spTree>
    <p:extLst>
      <p:ext uri="{BB962C8B-B14F-4D97-AF65-F5344CB8AC3E}">
        <p14:creationId xmlns:p14="http://schemas.microsoft.com/office/powerpoint/2010/main" val="159175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49"/>
            <a:ext cx="3008435" cy="1162051"/>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538" y="273054"/>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435104"/>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0F101A41-98A0-467F-A011-D91A5EE15BC7}" type="slidenum">
              <a:rPr lang="en-US"/>
              <a:pPr>
                <a:defRPr/>
              </a:pPr>
              <a:t>‹#›</a:t>
            </a:fld>
            <a:endParaRPr lang="en-US"/>
          </a:p>
        </p:txBody>
      </p:sp>
    </p:spTree>
    <p:extLst>
      <p:ext uri="{BB962C8B-B14F-4D97-AF65-F5344CB8AC3E}">
        <p14:creationId xmlns:p14="http://schemas.microsoft.com/office/powerpoint/2010/main" val="3676672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9"/>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166"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87041E87-93BC-4F7B-9474-9DFA9B6A39CD}" type="slidenum">
              <a:rPr lang="en-US"/>
              <a:pPr>
                <a:defRPr/>
              </a:pPr>
              <a:t>‹#›</a:t>
            </a:fld>
            <a:endParaRPr lang="en-US"/>
          </a:p>
        </p:txBody>
      </p:sp>
    </p:spTree>
    <p:extLst>
      <p:ext uri="{BB962C8B-B14F-4D97-AF65-F5344CB8AC3E}">
        <p14:creationId xmlns:p14="http://schemas.microsoft.com/office/powerpoint/2010/main" val="13176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152400"/>
            <a:ext cx="8001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66738" y="1219200"/>
            <a:ext cx="8001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0123" name="Rectangle 11"/>
          <p:cNvSpPr>
            <a:spLocks noGrp="1" noChangeArrowheads="1"/>
          </p:cNvSpPr>
          <p:nvPr>
            <p:ph type="sldNum" sz="quarter" idx="4"/>
          </p:nvPr>
        </p:nvSpPr>
        <p:spPr bwMode="auto">
          <a:xfrm>
            <a:off x="6823075"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7AF6D13B-C75B-4DA3-BD12-0EF6D1F3E0F2}" type="slidenum">
              <a:rPr lang="en-US"/>
              <a:pPr>
                <a:defRPr/>
              </a:pPr>
              <a:t>‹#›</a:t>
            </a:fld>
            <a:endParaRPr lang="en-US"/>
          </a:p>
        </p:txBody>
      </p:sp>
      <p:sp>
        <p:nvSpPr>
          <p:cNvPr id="1029" name="Line 12"/>
          <p:cNvSpPr>
            <a:spLocks noChangeShapeType="1"/>
          </p:cNvSpPr>
          <p:nvPr/>
        </p:nvSpPr>
        <p:spPr bwMode="auto">
          <a:xfrm>
            <a:off x="280988" y="1143000"/>
            <a:ext cx="8582025" cy="0"/>
          </a:xfrm>
          <a:prstGeom prst="line">
            <a:avLst/>
          </a:prstGeom>
          <a:noFill/>
          <a:ln w="63500">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Tree>
  </p:cSld>
  <p:clrMap bg1="lt1" tx1="dk1" bg2="lt2" tx2="dk2" accent1="accent1" accent2="accent2" accent3="accent3" accent4="accent4" accent5="accent5" accent6="accent6" hlink="hlink" folHlink="folHlink"/>
  <p:sldLayoutIdLst>
    <p:sldLayoutId id="2147484176"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6" name="Picture 2" descr="Line"/>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1066800"/>
            <a:ext cx="91408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2" descr="Logo So (1000x1000).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9"/>
          <p:cNvSpPr>
            <a:spLocks noChangeArrowheads="1"/>
          </p:cNvSpPr>
          <p:nvPr/>
        </p:nvSpPr>
        <p:spPr bwMode="auto">
          <a:xfrm>
            <a:off x="0" y="6517944"/>
            <a:ext cx="9080500" cy="304800"/>
          </a:xfrm>
          <a:prstGeom prst="rect">
            <a:avLst/>
          </a:prstGeom>
          <a:noFill/>
          <a:ln w="9525">
            <a:noFill/>
            <a:miter lim="800000"/>
            <a:headEnd/>
            <a:tailEnd/>
          </a:ln>
          <a:effectLst/>
        </p:spPr>
        <p:txBody>
          <a:bodyPr wrap="none" anchor="ctr"/>
          <a:lstStyle/>
          <a:p>
            <a:pPr>
              <a:defRPr/>
            </a:pPr>
            <a:r>
              <a:rPr lang="en-US" sz="1400" b="1" smtClean="0">
                <a:solidFill>
                  <a:srgbClr val="FFFF00"/>
                </a:solidFill>
                <a:latin typeface="Arial" panose="020B0604020202020204" pitchFamily="34" charset="0"/>
                <a:cs typeface="Arial" panose="020B0604020202020204" pitchFamily="34" charset="0"/>
              </a:rPr>
              <a:t>  Trình bày:  Lê Nguyễn Minh Ngọc</a:t>
            </a:r>
            <a:r>
              <a:rPr lang="en-US" sz="1400" b="1">
                <a:solidFill>
                  <a:srgbClr val="FFFF00"/>
                </a:solidFill>
                <a:latin typeface="Arial" panose="020B0604020202020204" pitchFamily="34" charset="0"/>
                <a:cs typeface="Arial" panose="020B0604020202020204" pitchFamily="34" charset="0"/>
              </a:rPr>
              <a:t>	</a:t>
            </a:r>
            <a:r>
              <a:rPr lang="en-US" sz="1400" b="1" smtClean="0">
                <a:solidFill>
                  <a:srgbClr val="FFFF00"/>
                </a:solidFill>
                <a:latin typeface="Arial" panose="020B0604020202020204" pitchFamily="34" charset="0"/>
                <a:cs typeface="Arial" panose="020B0604020202020204" pitchFamily="34" charset="0"/>
              </a:rPr>
              <a:t>                   ngoclnm@sgdbinhduong.edu.vn</a:t>
            </a:r>
            <a:endParaRPr lang="en-US" sz="1400" b="1">
              <a:solidFill>
                <a:srgbClr val="FFFF00"/>
              </a:solidFill>
              <a:latin typeface="Arial" panose="020B0604020202020204" pitchFamily="34" charset="0"/>
              <a:cs typeface="Arial" panose="020B0604020202020204" pitchFamily="34" charset="0"/>
            </a:endParaRPr>
          </a:p>
        </p:txBody>
      </p:sp>
      <p:sp>
        <p:nvSpPr>
          <p:cNvPr id="9" name="Rectangle 10"/>
          <p:cNvSpPr>
            <a:spLocks noChangeArrowheads="1"/>
          </p:cNvSpPr>
          <p:nvPr/>
        </p:nvSpPr>
        <p:spPr bwMode="auto">
          <a:xfrm>
            <a:off x="1905000" y="0"/>
            <a:ext cx="6553200" cy="1066800"/>
          </a:xfrm>
          <a:prstGeom prst="rect">
            <a:avLst/>
          </a:prstGeom>
          <a:noFill/>
          <a:ln w="9525">
            <a:noFill/>
            <a:miter lim="800000"/>
            <a:headEnd/>
            <a:tailEnd/>
          </a:ln>
          <a:effectLst/>
        </p:spPr>
        <p:txBody>
          <a:bodyPr wrap="none" anchor="ctr"/>
          <a:lstStyle/>
          <a:p>
            <a:pPr algn="ctr">
              <a:spcBef>
                <a:spcPct val="5000"/>
              </a:spcBef>
              <a:spcAft>
                <a:spcPct val="5000"/>
              </a:spcAft>
              <a:defRPr/>
            </a:pPr>
            <a:r>
              <a:rPr lang="en-US" sz="2400" b="1">
                <a:solidFill>
                  <a:srgbClr val="FFFF00"/>
                </a:solidFill>
                <a:latin typeface="Arial" panose="020B0604020202020204" pitchFamily="34" charset="0"/>
                <a:cs typeface="Arial" panose="020B0604020202020204" pitchFamily="34" charset="0"/>
              </a:rPr>
              <a:t>SỞ GIÁO DỤC VÀ ĐÀO TẠO</a:t>
            </a:r>
          </a:p>
          <a:p>
            <a:pPr algn="ctr">
              <a:spcBef>
                <a:spcPct val="5000"/>
              </a:spcBef>
              <a:spcAft>
                <a:spcPct val="5000"/>
              </a:spcAft>
              <a:defRPr/>
            </a:pPr>
            <a:r>
              <a:rPr lang="en-US" sz="3200" b="1">
                <a:solidFill>
                  <a:srgbClr val="FFFF00"/>
                </a:solidFill>
                <a:latin typeface="Arial" panose="020B0604020202020204" pitchFamily="34" charset="0"/>
                <a:cs typeface="Arial" panose="020B0604020202020204" pitchFamily="34" charset="0"/>
              </a:rPr>
              <a:t>BÌNH DƯƠNG</a:t>
            </a:r>
          </a:p>
        </p:txBody>
      </p:sp>
      <p:pic>
        <p:nvPicPr>
          <p:cNvPr id="12" name="Picture 1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601656" y="4267200"/>
            <a:ext cx="1920000" cy="1828800"/>
          </a:xfrm>
          <a:prstGeom prst="rect">
            <a:avLst/>
          </a:prstGeom>
        </p:spPr>
      </p:pic>
      <p:sp>
        <p:nvSpPr>
          <p:cNvPr id="13" name="Rectangle 2"/>
          <p:cNvSpPr>
            <a:spLocks noGrp="1" noChangeArrowheads="1"/>
          </p:cNvSpPr>
          <p:nvPr>
            <p:ph type="ctrTitle"/>
          </p:nvPr>
        </p:nvSpPr>
        <p:spPr>
          <a:xfrm>
            <a:off x="63500" y="1752600"/>
            <a:ext cx="9017000" cy="2286000"/>
          </a:xfrm>
        </p:spPr>
        <p:txBody>
          <a:bodyPr anchor="ctr"/>
          <a:lstStyle/>
          <a:p>
            <a:pPr algn="ctr" eaLnBrk="1" hangingPunct="1">
              <a:lnSpc>
                <a:spcPct val="110000"/>
              </a:lnSpc>
            </a:pPr>
            <a:r>
              <a:rPr lang="en-US" altLang="en-US" sz="4400" b="1">
                <a:solidFill>
                  <a:srgbClr val="FF0000"/>
                </a:solidFill>
                <a:latin typeface="Arial" panose="020B0604020202020204" pitchFamily="34" charset="0"/>
                <a:cs typeface="Arial" panose="020B0604020202020204" pitchFamily="34" charset="0"/>
              </a:rPr>
              <a:t>GIỚI THIỆU </a:t>
            </a:r>
            <a:br>
              <a:rPr lang="en-US" altLang="en-US" sz="4400" b="1">
                <a:solidFill>
                  <a:srgbClr val="FF0000"/>
                </a:solidFill>
                <a:latin typeface="Arial" panose="020B0604020202020204" pitchFamily="34" charset="0"/>
                <a:cs typeface="Arial" panose="020B0604020202020204" pitchFamily="34" charset="0"/>
              </a:rPr>
            </a:br>
            <a:r>
              <a:rPr lang="en-US" altLang="en-US" sz="4400" b="1" smtClean="0">
                <a:solidFill>
                  <a:srgbClr val="FF0000"/>
                </a:solidFill>
                <a:latin typeface="Arial" panose="020B0604020202020204" pitchFamily="34" charset="0"/>
                <a:cs typeface="Arial" panose="020B0604020202020204" pitchFamily="34" charset="0"/>
              </a:rPr>
              <a:t>LUẬT </a:t>
            </a:r>
            <a:r>
              <a:rPr lang="nl-NL" sz="4400" b="1" smtClean="0">
                <a:solidFill>
                  <a:srgbClr val="FF0000"/>
                </a:solidFill>
                <a:latin typeface="Arial" panose="020B0604020202020204" pitchFamily="34" charset="0"/>
                <a:cs typeface="Arial" panose="020B0604020202020204" pitchFamily="34" charset="0"/>
              </a:rPr>
              <a:t>QUẢN </a:t>
            </a:r>
            <a:r>
              <a:rPr lang="nl-NL" sz="4400" b="1">
                <a:solidFill>
                  <a:srgbClr val="FF0000"/>
                </a:solidFill>
                <a:latin typeface="Arial" panose="020B0604020202020204" pitchFamily="34" charset="0"/>
                <a:cs typeface="Arial" panose="020B0604020202020204" pitchFamily="34" charset="0"/>
              </a:rPr>
              <a:t>LÝ, SỬ DỤNG </a:t>
            </a:r>
            <a:r>
              <a:rPr lang="nl-NL" sz="4400" b="1" smtClean="0">
                <a:solidFill>
                  <a:srgbClr val="FF0000"/>
                </a:solidFill>
                <a:latin typeface="Arial" panose="020B0604020202020204" pitchFamily="34" charset="0"/>
                <a:cs typeface="Arial" panose="020B0604020202020204" pitchFamily="34" charset="0"/>
              </a:rPr>
              <a:t/>
            </a:r>
            <a:br>
              <a:rPr lang="nl-NL" sz="4400" b="1" smtClean="0">
                <a:solidFill>
                  <a:srgbClr val="FF0000"/>
                </a:solidFill>
                <a:latin typeface="Arial" panose="020B0604020202020204" pitchFamily="34" charset="0"/>
                <a:cs typeface="Arial" panose="020B0604020202020204" pitchFamily="34" charset="0"/>
              </a:rPr>
            </a:br>
            <a:r>
              <a:rPr lang="nl-NL" sz="4400" b="1" smtClean="0">
                <a:solidFill>
                  <a:srgbClr val="FF0000"/>
                </a:solidFill>
                <a:latin typeface="Arial" panose="020B0604020202020204" pitchFamily="34" charset="0"/>
                <a:cs typeface="Arial" panose="020B0604020202020204" pitchFamily="34" charset="0"/>
              </a:rPr>
              <a:t>TÀI SẢN CÔNG </a:t>
            </a:r>
            <a:r>
              <a:rPr lang="en-US" altLang="en-US" sz="4400" b="1" smtClean="0">
                <a:solidFill>
                  <a:srgbClr val="FF0000"/>
                </a:solidFill>
                <a:latin typeface="Arial" panose="020B0604020202020204" pitchFamily="34" charset="0"/>
                <a:cs typeface="Arial" panose="020B0604020202020204" pitchFamily="34" charset="0"/>
              </a:rPr>
              <a:t>NĂM 2017</a:t>
            </a:r>
            <a:endParaRPr lang="en-US" altLang="en-US" sz="2900" b="1">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43482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600" b="1" smtClean="0">
                <a:solidFill>
                  <a:srgbClr val="FF0000"/>
                </a:solidFill>
                <a:latin typeface="Arial" panose="020B0604020202020204" pitchFamily="34" charset="0"/>
                <a:cs typeface="Arial" panose="020B0604020202020204" pitchFamily="34" charset="0"/>
              </a:rPr>
              <a:t>Điều </a:t>
            </a:r>
            <a:r>
              <a:rPr lang="en-US" sz="2600" b="1" smtClean="0">
                <a:solidFill>
                  <a:srgbClr val="FF0000"/>
                </a:solidFill>
                <a:latin typeface="Arial" panose="020B0604020202020204" pitchFamily="34" charset="0"/>
                <a:cs typeface="Arial" panose="020B0604020202020204" pitchFamily="34" charset="0"/>
              </a:rPr>
              <a:t>3</a:t>
            </a:r>
            <a:r>
              <a:rPr lang="vi-VN" sz="2600" b="1" smtClean="0">
                <a:solidFill>
                  <a:srgbClr val="FF0000"/>
                </a:solidFill>
                <a:latin typeface="Arial" panose="020B0604020202020204" pitchFamily="34" charset="0"/>
                <a:cs typeface="Arial" panose="020B0604020202020204" pitchFamily="34" charset="0"/>
              </a:rPr>
              <a:t>. </a:t>
            </a:r>
            <a:r>
              <a:rPr lang="vi-VN" sz="2600" b="1">
                <a:solidFill>
                  <a:srgbClr val="FF0000"/>
                </a:solidFill>
                <a:latin typeface="Arial" panose="020B0604020202020204" pitchFamily="34" charset="0"/>
                <a:cs typeface="Arial" panose="020B0604020202020204" pitchFamily="34" charset="0"/>
              </a:rPr>
              <a:t>Giải thích từ ngữ</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FF0066"/>
                </a:solidFill>
                <a:latin typeface="Arial" charset="0"/>
              </a:rPr>
              <a:t>Tài </a:t>
            </a:r>
            <a:r>
              <a:rPr lang="vi-VN" sz="2200" b="1" kern="0">
                <a:solidFill>
                  <a:srgbClr val="FF0066"/>
                </a:solidFill>
                <a:latin typeface="Arial" charset="0"/>
              </a:rPr>
              <a:t>sản công </a:t>
            </a:r>
            <a:r>
              <a:rPr lang="vi-VN" sz="2200" b="1" kern="0">
                <a:solidFill>
                  <a:srgbClr val="0000FF"/>
                </a:solidFill>
                <a:latin typeface="Arial" charset="0"/>
              </a:rPr>
              <a:t>là tài sản thuộc sở hữu toàn dân do Nhà nước đại diện chủ sở hữu và thống nhất quản lý, bao gồm: tài sản công phục vụ hoạt động quản lý, cung cấp dịch vụ công, bảo đảm quốc phòng, an ninh tại cơ quan, tổ chức, đơn vị; tài sản kết cấu hạ tầng phục vụ lợi ích quốc gia, lợi ích công cộng; tài sản được xác lập quyền sở hữu toàn dân; tài sản công tại doanh nghiệp; tiền thuộc ngân sách nhà nước, các quỹ tài chính nhà nước ngoài ngân sách</a:t>
            </a:r>
            <a:r>
              <a:rPr lang="en-US" sz="2200" b="1" kern="0">
                <a:solidFill>
                  <a:srgbClr val="0000FF"/>
                </a:solidFill>
                <a:latin typeface="Arial" charset="0"/>
              </a:rPr>
              <a:t>, </a:t>
            </a:r>
            <a:r>
              <a:rPr lang="vi-VN" sz="2200" b="1" kern="0">
                <a:solidFill>
                  <a:srgbClr val="0000FF"/>
                </a:solidFill>
                <a:latin typeface="Arial" charset="0"/>
              </a:rPr>
              <a:t>dự trữ ngoại hối nhà nước; đất đai và các loại tài nguyên </a:t>
            </a:r>
            <a:r>
              <a:rPr lang="vi-VN" sz="2200" b="1" kern="0" smtClean="0">
                <a:solidFill>
                  <a:srgbClr val="0000FF"/>
                </a:solidFill>
                <a:latin typeface="Arial" charset="0"/>
              </a:rPr>
              <a:t>khác.</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FF0066"/>
                </a:solidFill>
                <a:latin typeface="Arial" charset="0"/>
              </a:rPr>
              <a:t>Nguồn </a:t>
            </a:r>
            <a:r>
              <a:rPr lang="vi-VN" sz="2200" b="1" kern="0">
                <a:solidFill>
                  <a:srgbClr val="FF0066"/>
                </a:solidFill>
                <a:latin typeface="Arial" charset="0"/>
              </a:rPr>
              <a:t>lực tài chính từ tài sản công </a:t>
            </a:r>
            <a:r>
              <a:rPr lang="vi-VN" sz="2200" b="1" kern="0">
                <a:solidFill>
                  <a:srgbClr val="0000FF"/>
                </a:solidFill>
                <a:latin typeface="Arial" charset="0"/>
              </a:rPr>
              <a:t>là tổng hợp các khả năng có thể khai thác được từ tài sản công thông qua các hình thức theo quy định của pháp luật nhằm tạo lập nguồn tài chính phục vụ phát triển kinh tế - xã hội, bảo đảm quốc phòng, an ninh</a:t>
            </a:r>
            <a:r>
              <a:rPr lang="vi-VN" sz="2200" b="1" kern="0" smtClean="0">
                <a:solidFill>
                  <a:srgbClr val="0000FF"/>
                </a:solidFill>
                <a:latin typeface="Arial" charset="0"/>
              </a:rPr>
              <a:t>.</a:t>
            </a:r>
            <a:endParaRPr lang="en-US" sz="2200" b="1" kern="0">
              <a:solidFill>
                <a:srgbClr val="0000FF"/>
              </a:solidFill>
              <a:latin typeface="Arial" charset="0"/>
            </a:endParaRPr>
          </a:p>
        </p:txBody>
      </p:sp>
    </p:spTree>
    <p:extLst>
      <p:ext uri="{BB962C8B-B14F-4D97-AF65-F5344CB8AC3E}">
        <p14:creationId xmlns:p14="http://schemas.microsoft.com/office/powerpoint/2010/main" val="29053591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600" b="1" smtClean="0">
                <a:solidFill>
                  <a:srgbClr val="FF0000"/>
                </a:solidFill>
                <a:latin typeface="Arial" panose="020B0604020202020204" pitchFamily="34" charset="0"/>
                <a:cs typeface="Arial" panose="020B0604020202020204" pitchFamily="34" charset="0"/>
              </a:rPr>
              <a:t>Điều </a:t>
            </a:r>
            <a:r>
              <a:rPr lang="en-US" sz="2600" b="1" smtClean="0">
                <a:solidFill>
                  <a:srgbClr val="FF0000"/>
                </a:solidFill>
                <a:latin typeface="Arial" panose="020B0604020202020204" pitchFamily="34" charset="0"/>
                <a:cs typeface="Arial" panose="020B0604020202020204" pitchFamily="34" charset="0"/>
              </a:rPr>
              <a:t>3</a:t>
            </a:r>
            <a:r>
              <a:rPr lang="vi-VN" sz="2600" b="1" smtClean="0">
                <a:solidFill>
                  <a:srgbClr val="FF0000"/>
                </a:solidFill>
                <a:latin typeface="Arial" panose="020B0604020202020204" pitchFamily="34" charset="0"/>
                <a:cs typeface="Arial" panose="020B0604020202020204" pitchFamily="34" charset="0"/>
              </a:rPr>
              <a:t>. </a:t>
            </a:r>
            <a:r>
              <a:rPr lang="vi-VN" sz="2600" b="1">
                <a:solidFill>
                  <a:srgbClr val="FF0000"/>
                </a:solidFill>
                <a:latin typeface="Arial" panose="020B0604020202020204" pitchFamily="34" charset="0"/>
                <a:cs typeface="Arial" panose="020B0604020202020204" pitchFamily="34" charset="0"/>
              </a:rPr>
              <a:t>Giải thích từ ngữ</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1000"/>
              </a:spcBef>
              <a:spcAft>
                <a:spcPts val="0"/>
              </a:spcAft>
              <a:buClr>
                <a:srgbClr val="FF0000"/>
              </a:buClr>
              <a:buFont typeface="+mj-lt"/>
              <a:buAutoNum type="arabicPeriod" startAt="3"/>
              <a:defRPr/>
            </a:pPr>
            <a:r>
              <a:rPr lang="vi-VN" sz="2100" b="1" kern="0" smtClean="0">
                <a:solidFill>
                  <a:srgbClr val="FF0066"/>
                </a:solidFill>
                <a:latin typeface="Arial" charset="0"/>
              </a:rPr>
              <a:t>Trụ </a:t>
            </a:r>
            <a:r>
              <a:rPr lang="vi-VN" sz="2100" b="1" kern="0">
                <a:solidFill>
                  <a:srgbClr val="FF0066"/>
                </a:solidFill>
                <a:latin typeface="Arial" charset="0"/>
              </a:rPr>
              <a:t>sở làm việc </a:t>
            </a:r>
            <a:r>
              <a:rPr lang="vi-VN" sz="2100" b="1" kern="0">
                <a:solidFill>
                  <a:srgbClr val="0000FF"/>
                </a:solidFill>
                <a:latin typeface="Arial" charset="0"/>
              </a:rPr>
              <a:t>là đất, nhà làm việc và tài sản khác gắn liền với đất phục vụ hoạt động quản lý của cơ quan nhà nước, cơ quan Đảng Cộng sản Việt Nam, tổ chức chính trị - xã hội, tổ chức chính trị xã hội - nghề nghiệp, tổ chức xã hội, tổ chức xã hội - nghề nghiệp, tổ chức khác được thành lập theo quy định của pháp luật về </a:t>
            </a:r>
            <a:r>
              <a:rPr lang="vi-VN" sz="2100" b="1" kern="0" smtClean="0">
                <a:solidFill>
                  <a:srgbClr val="0000FF"/>
                </a:solidFill>
                <a:latin typeface="Arial" charset="0"/>
              </a:rPr>
              <a:t>hội.</a:t>
            </a:r>
            <a:endParaRPr lang="en-US" sz="2100" b="1" kern="0" smtClean="0">
              <a:solidFill>
                <a:srgbClr val="0000FF"/>
              </a:solidFill>
              <a:latin typeface="Arial" charset="0"/>
            </a:endParaRPr>
          </a:p>
          <a:p>
            <a:pPr indent="-457200" algn="just" eaLnBrk="1" hangingPunct="1">
              <a:lnSpc>
                <a:spcPct val="108000"/>
              </a:lnSpc>
              <a:spcBef>
                <a:spcPts val="1000"/>
              </a:spcBef>
              <a:spcAft>
                <a:spcPts val="0"/>
              </a:spcAft>
              <a:buClr>
                <a:srgbClr val="FF0000"/>
              </a:buClr>
              <a:buFont typeface="+mj-lt"/>
              <a:buAutoNum type="arabicPeriod" startAt="3"/>
              <a:defRPr/>
            </a:pPr>
            <a:r>
              <a:rPr lang="vi-VN" sz="2100" b="1" kern="0" smtClean="0">
                <a:solidFill>
                  <a:srgbClr val="FF0066"/>
                </a:solidFill>
                <a:latin typeface="Arial" charset="0"/>
              </a:rPr>
              <a:t>Cơ </a:t>
            </a:r>
            <a:r>
              <a:rPr lang="vi-VN" sz="2100" b="1" kern="0">
                <a:solidFill>
                  <a:srgbClr val="FF0066"/>
                </a:solidFill>
                <a:latin typeface="Arial" charset="0"/>
              </a:rPr>
              <a:t>sở hoạt động sự nghiệp </a:t>
            </a:r>
            <a:r>
              <a:rPr lang="vi-VN" sz="2100" b="1" kern="0">
                <a:solidFill>
                  <a:srgbClr val="0000FF"/>
                </a:solidFill>
                <a:latin typeface="Arial" charset="0"/>
              </a:rPr>
              <a:t>là đất, nhà làm việc, công trình sự nghiệp và tài sản khác gắn liền với đất phục vụ hoạt động quản lý và cung cấp dịch vụ công của đơn vị sự nghiệp công </a:t>
            </a:r>
            <a:r>
              <a:rPr lang="vi-VN" sz="2100" b="1" kern="0" smtClean="0">
                <a:solidFill>
                  <a:srgbClr val="0000FF"/>
                </a:solidFill>
                <a:latin typeface="Arial" charset="0"/>
              </a:rPr>
              <a:t>lập.</a:t>
            </a:r>
            <a:endParaRPr lang="en-US" sz="2100" b="1" kern="0" smtClean="0">
              <a:solidFill>
                <a:srgbClr val="0000FF"/>
              </a:solidFill>
              <a:latin typeface="Arial" charset="0"/>
            </a:endParaRPr>
          </a:p>
          <a:p>
            <a:pPr indent="-457200" algn="just" eaLnBrk="1" hangingPunct="1">
              <a:lnSpc>
                <a:spcPct val="108000"/>
              </a:lnSpc>
              <a:spcBef>
                <a:spcPts val="1000"/>
              </a:spcBef>
              <a:spcAft>
                <a:spcPts val="0"/>
              </a:spcAft>
              <a:buClr>
                <a:srgbClr val="FF0000"/>
              </a:buClr>
              <a:buFont typeface="+mj-lt"/>
              <a:buAutoNum type="arabicPeriod" startAt="3"/>
              <a:defRPr/>
            </a:pPr>
            <a:r>
              <a:rPr lang="vi-VN" sz="2100" b="1" kern="0" smtClean="0">
                <a:solidFill>
                  <a:srgbClr val="FF0066"/>
                </a:solidFill>
                <a:latin typeface="Arial" charset="0"/>
              </a:rPr>
              <a:t>Tài </a:t>
            </a:r>
            <a:r>
              <a:rPr lang="vi-VN" sz="2100" b="1" kern="0">
                <a:solidFill>
                  <a:srgbClr val="FF0066"/>
                </a:solidFill>
                <a:latin typeface="Arial" charset="0"/>
              </a:rPr>
              <a:t>sản đặc biệt tại đơn vị lực lượng vũ trang nhân dân </a:t>
            </a:r>
            <a:r>
              <a:rPr lang="vi-VN" sz="2100" b="1" kern="0">
                <a:solidFill>
                  <a:srgbClr val="0000FF"/>
                </a:solidFill>
                <a:latin typeface="Arial" charset="0"/>
              </a:rPr>
              <a:t>là tài sản công được sử dụng trong chiến đấu, huấn luyện sẵn sàng chiến đấu và nghiệp vụ </a:t>
            </a:r>
            <a:r>
              <a:rPr lang="en-US" sz="2100" b="1" kern="0" smtClean="0">
                <a:solidFill>
                  <a:srgbClr val="0000FF"/>
                </a:solidFill>
                <a:latin typeface="Arial" charset="0"/>
              </a:rPr>
              <a:t>QP-AN </a:t>
            </a:r>
            <a:r>
              <a:rPr lang="vi-VN" sz="2100" b="1" kern="0" smtClean="0">
                <a:solidFill>
                  <a:srgbClr val="0000FF"/>
                </a:solidFill>
                <a:latin typeface="Arial" charset="0"/>
              </a:rPr>
              <a:t>của </a:t>
            </a:r>
            <a:r>
              <a:rPr lang="en-US" sz="2100" b="1" kern="0" smtClean="0">
                <a:solidFill>
                  <a:srgbClr val="0000FF"/>
                </a:solidFill>
                <a:latin typeface="Arial" charset="0"/>
              </a:rPr>
              <a:t>LLVT </a:t>
            </a:r>
            <a:r>
              <a:rPr lang="vi-VN" sz="2100" b="1" kern="0" smtClean="0">
                <a:solidFill>
                  <a:srgbClr val="0000FF"/>
                </a:solidFill>
                <a:latin typeface="Arial" charset="0"/>
              </a:rPr>
              <a:t>nhân dân.</a:t>
            </a:r>
            <a:endParaRPr lang="en-US" sz="2100" b="1" kern="0" smtClean="0">
              <a:solidFill>
                <a:srgbClr val="0000FF"/>
              </a:solidFill>
              <a:latin typeface="Arial" charset="0"/>
            </a:endParaRPr>
          </a:p>
          <a:p>
            <a:pPr indent="-457200" algn="just" eaLnBrk="1" hangingPunct="1">
              <a:lnSpc>
                <a:spcPct val="108000"/>
              </a:lnSpc>
              <a:spcBef>
                <a:spcPts val="1000"/>
              </a:spcBef>
              <a:spcAft>
                <a:spcPts val="0"/>
              </a:spcAft>
              <a:buClr>
                <a:srgbClr val="FF0000"/>
              </a:buClr>
              <a:buFont typeface="+mj-lt"/>
              <a:buAutoNum type="arabicPeriod" startAt="3"/>
              <a:defRPr/>
            </a:pPr>
            <a:r>
              <a:rPr lang="vi-VN" sz="2100" b="1" kern="0" smtClean="0">
                <a:solidFill>
                  <a:srgbClr val="FF0066"/>
                </a:solidFill>
                <a:latin typeface="Arial" charset="0"/>
              </a:rPr>
              <a:t>Tài </a:t>
            </a:r>
            <a:r>
              <a:rPr lang="vi-VN" sz="2100" b="1" kern="0">
                <a:solidFill>
                  <a:srgbClr val="FF0066"/>
                </a:solidFill>
                <a:latin typeface="Arial" charset="0"/>
              </a:rPr>
              <a:t>sản chuyên dùng </a:t>
            </a:r>
            <a:r>
              <a:rPr lang="vi-VN" sz="2100" b="1" kern="0">
                <a:solidFill>
                  <a:srgbClr val="0000FF"/>
                </a:solidFill>
                <a:latin typeface="Arial" charset="0"/>
              </a:rPr>
              <a:t>là những tài sản có cấu tạo, công năng sử dụng đặc thù được sử dụng trong một số ngành, lĩnh vực</a:t>
            </a:r>
            <a:r>
              <a:rPr lang="vi-VN" sz="2100" b="1" kern="0" smtClean="0">
                <a:solidFill>
                  <a:srgbClr val="0000FF"/>
                </a:solidFill>
                <a:latin typeface="Arial" charset="0"/>
              </a:rPr>
              <a:t>.</a:t>
            </a:r>
            <a:endParaRPr lang="vi-VN" sz="2100" b="1" kern="0">
              <a:solidFill>
                <a:srgbClr val="0000FF"/>
              </a:solidFill>
              <a:latin typeface="Arial" charset="0"/>
            </a:endParaRPr>
          </a:p>
        </p:txBody>
      </p:sp>
    </p:spTree>
    <p:extLst>
      <p:ext uri="{BB962C8B-B14F-4D97-AF65-F5344CB8AC3E}">
        <p14:creationId xmlns:p14="http://schemas.microsoft.com/office/powerpoint/2010/main" val="40021066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600" b="1" smtClean="0">
                <a:solidFill>
                  <a:srgbClr val="FF0000"/>
                </a:solidFill>
                <a:latin typeface="Arial" panose="020B0604020202020204" pitchFamily="34" charset="0"/>
                <a:cs typeface="Arial" panose="020B0604020202020204" pitchFamily="34" charset="0"/>
              </a:rPr>
              <a:t>Điều </a:t>
            </a:r>
            <a:r>
              <a:rPr lang="en-US" sz="2600" b="1" smtClean="0">
                <a:solidFill>
                  <a:srgbClr val="FF0000"/>
                </a:solidFill>
                <a:latin typeface="Arial" panose="020B0604020202020204" pitchFamily="34" charset="0"/>
                <a:cs typeface="Arial" panose="020B0604020202020204" pitchFamily="34" charset="0"/>
              </a:rPr>
              <a:t>3</a:t>
            </a:r>
            <a:r>
              <a:rPr lang="vi-VN" sz="2600" b="1" smtClean="0">
                <a:solidFill>
                  <a:srgbClr val="FF0000"/>
                </a:solidFill>
                <a:latin typeface="Arial" panose="020B0604020202020204" pitchFamily="34" charset="0"/>
                <a:cs typeface="Arial" panose="020B0604020202020204" pitchFamily="34" charset="0"/>
              </a:rPr>
              <a:t>. </a:t>
            </a:r>
            <a:r>
              <a:rPr lang="vi-VN" sz="2600" b="1">
                <a:solidFill>
                  <a:srgbClr val="FF0000"/>
                </a:solidFill>
                <a:latin typeface="Arial" panose="020B0604020202020204" pitchFamily="34" charset="0"/>
                <a:cs typeface="Arial" panose="020B0604020202020204" pitchFamily="34" charset="0"/>
              </a:rPr>
              <a:t>Giải thích từ ngữ</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6000"/>
              </a:lnSpc>
              <a:spcBef>
                <a:spcPts val="700"/>
              </a:spcBef>
              <a:spcAft>
                <a:spcPts val="0"/>
              </a:spcAft>
              <a:buClr>
                <a:srgbClr val="FF0000"/>
              </a:buClr>
              <a:buFont typeface="+mj-lt"/>
              <a:buAutoNum type="arabicPeriod" startAt="7"/>
              <a:defRPr/>
            </a:pPr>
            <a:r>
              <a:rPr lang="vi-VN" sz="2000" b="1" kern="0" smtClean="0">
                <a:solidFill>
                  <a:srgbClr val="FF0066"/>
                </a:solidFill>
                <a:latin typeface="Arial" charset="0"/>
              </a:rPr>
              <a:t>Đấu </a:t>
            </a:r>
            <a:r>
              <a:rPr lang="vi-VN" sz="2000" b="1" kern="0">
                <a:solidFill>
                  <a:srgbClr val="FF0066"/>
                </a:solidFill>
                <a:latin typeface="Arial" charset="0"/>
              </a:rPr>
              <a:t>giá tài sản công </a:t>
            </a:r>
            <a:r>
              <a:rPr lang="vi-VN" sz="2000" b="1" kern="0">
                <a:solidFill>
                  <a:srgbClr val="0000FF"/>
                </a:solidFill>
                <a:latin typeface="Arial" charset="0"/>
              </a:rPr>
              <a:t>là hình thức bán tài sản công theo nguyên tắc và trình tự, thủ tục </a:t>
            </a:r>
            <a:r>
              <a:rPr lang="en-US" sz="2000" b="1" kern="0">
                <a:solidFill>
                  <a:srgbClr val="0000FF"/>
                </a:solidFill>
                <a:latin typeface="Arial" charset="0"/>
              </a:rPr>
              <a:t>theo </a:t>
            </a:r>
            <a:r>
              <a:rPr lang="vi-VN" sz="2000" b="1" kern="0">
                <a:solidFill>
                  <a:srgbClr val="0000FF"/>
                </a:solidFill>
                <a:latin typeface="Arial" charset="0"/>
              </a:rPr>
              <a:t>quy định của pháp luật về đấu giá tài </a:t>
            </a:r>
            <a:r>
              <a:rPr lang="vi-VN" sz="2000" b="1" kern="0" smtClean="0">
                <a:solidFill>
                  <a:srgbClr val="0000FF"/>
                </a:solidFill>
                <a:latin typeface="Arial" charset="0"/>
              </a:rPr>
              <a:t>sản.</a:t>
            </a:r>
            <a:endParaRPr lang="en-US" sz="2000" b="1" kern="0" smtClean="0">
              <a:solidFill>
                <a:srgbClr val="0000FF"/>
              </a:solidFill>
              <a:latin typeface="Arial" charset="0"/>
            </a:endParaRPr>
          </a:p>
          <a:p>
            <a:pPr indent="-457200" algn="just" eaLnBrk="1" hangingPunct="1">
              <a:lnSpc>
                <a:spcPct val="106000"/>
              </a:lnSpc>
              <a:spcBef>
                <a:spcPts val="700"/>
              </a:spcBef>
              <a:spcAft>
                <a:spcPts val="0"/>
              </a:spcAft>
              <a:buClr>
                <a:srgbClr val="FF0000"/>
              </a:buClr>
              <a:buFont typeface="+mj-lt"/>
              <a:buAutoNum type="arabicPeriod" startAt="7"/>
              <a:defRPr/>
            </a:pPr>
            <a:r>
              <a:rPr lang="vi-VN" sz="2000" b="1" kern="0" smtClean="0">
                <a:solidFill>
                  <a:srgbClr val="FF0066"/>
                </a:solidFill>
                <a:latin typeface="Arial" charset="0"/>
              </a:rPr>
              <a:t>Bán </a:t>
            </a:r>
            <a:r>
              <a:rPr lang="vi-VN" sz="2000" b="1" kern="0">
                <a:solidFill>
                  <a:srgbClr val="FF0066"/>
                </a:solidFill>
                <a:latin typeface="Arial" charset="0"/>
              </a:rPr>
              <a:t>trực tiếp tài sản công </a:t>
            </a:r>
            <a:r>
              <a:rPr lang="vi-VN" sz="2000" b="1" kern="0">
                <a:solidFill>
                  <a:srgbClr val="0000FF"/>
                </a:solidFill>
                <a:latin typeface="Arial" charset="0"/>
              </a:rPr>
              <a:t>là hình thức bán tài sản công thông qua việc niêm yết giá hoặc chỉ định người mua tài </a:t>
            </a:r>
            <a:r>
              <a:rPr lang="vi-VN" sz="2000" b="1" kern="0" smtClean="0">
                <a:solidFill>
                  <a:srgbClr val="0000FF"/>
                </a:solidFill>
                <a:latin typeface="Arial" charset="0"/>
              </a:rPr>
              <a:t>sản.</a:t>
            </a:r>
            <a:endParaRPr lang="en-US" sz="2000" b="1" kern="0" smtClean="0">
              <a:solidFill>
                <a:srgbClr val="0000FF"/>
              </a:solidFill>
              <a:latin typeface="Arial" charset="0"/>
            </a:endParaRPr>
          </a:p>
          <a:p>
            <a:pPr indent="-457200" algn="just" eaLnBrk="1" hangingPunct="1">
              <a:lnSpc>
                <a:spcPct val="106000"/>
              </a:lnSpc>
              <a:spcBef>
                <a:spcPts val="700"/>
              </a:spcBef>
              <a:spcAft>
                <a:spcPts val="0"/>
              </a:spcAft>
              <a:buClr>
                <a:srgbClr val="FF0000"/>
              </a:buClr>
              <a:buFont typeface="+mj-lt"/>
              <a:buAutoNum type="arabicPeriod" startAt="7"/>
              <a:defRPr/>
            </a:pPr>
            <a:r>
              <a:rPr lang="vi-VN" sz="2000" b="1" kern="0" smtClean="0">
                <a:solidFill>
                  <a:srgbClr val="FF0066"/>
                </a:solidFill>
                <a:latin typeface="Arial" charset="0"/>
              </a:rPr>
              <a:t>Sử </a:t>
            </a:r>
            <a:r>
              <a:rPr lang="vi-VN" sz="2000" b="1" kern="0">
                <a:solidFill>
                  <a:srgbClr val="FF0066"/>
                </a:solidFill>
                <a:latin typeface="Arial" charset="0"/>
              </a:rPr>
              <a:t>dụng tài sản công để liên doanh, liên kết </a:t>
            </a:r>
            <a:r>
              <a:rPr lang="vi-VN" sz="2000" b="1" kern="0">
                <a:solidFill>
                  <a:srgbClr val="0000FF"/>
                </a:solidFill>
                <a:latin typeface="Arial" charset="0"/>
              </a:rPr>
              <a:t>là việc cơ quan</a:t>
            </a:r>
            <a:r>
              <a:rPr lang="en-US" sz="2000" b="1" kern="0">
                <a:solidFill>
                  <a:srgbClr val="0000FF"/>
                </a:solidFill>
                <a:latin typeface="Arial" charset="0"/>
              </a:rPr>
              <a:t>, người </a:t>
            </a:r>
            <a:r>
              <a:rPr lang="vi-VN" sz="2000" b="1" kern="0">
                <a:solidFill>
                  <a:srgbClr val="0000FF"/>
                </a:solidFill>
                <a:latin typeface="Arial" charset="0"/>
              </a:rPr>
              <a:t>có thẩm quyền cho phép sử dụng tài sản công để hợp tác với tổ chức, đơn vị, cá nhân thực hiện hoạt động kinh doanh có thời hạn theo quy định của pháp luật, bảo đảm lợi ích của Nhà </a:t>
            </a:r>
            <a:r>
              <a:rPr lang="vi-VN" sz="2000" b="1" kern="0" smtClean="0">
                <a:solidFill>
                  <a:srgbClr val="0000FF"/>
                </a:solidFill>
                <a:latin typeface="Arial" charset="0"/>
              </a:rPr>
              <a:t>nước.</a:t>
            </a:r>
            <a:endParaRPr lang="en-US" sz="2000" b="1" kern="0" smtClean="0">
              <a:solidFill>
                <a:srgbClr val="0000FF"/>
              </a:solidFill>
              <a:latin typeface="Arial" charset="0"/>
            </a:endParaRPr>
          </a:p>
          <a:p>
            <a:pPr indent="-457200" algn="just" eaLnBrk="1" hangingPunct="1">
              <a:lnSpc>
                <a:spcPct val="106000"/>
              </a:lnSpc>
              <a:spcBef>
                <a:spcPts val="700"/>
              </a:spcBef>
              <a:spcAft>
                <a:spcPts val="0"/>
              </a:spcAft>
              <a:buClr>
                <a:srgbClr val="FF0000"/>
              </a:buClr>
              <a:buFont typeface="+mj-lt"/>
              <a:buAutoNum type="arabicPeriod" startAt="7"/>
              <a:defRPr/>
            </a:pPr>
            <a:r>
              <a:rPr lang="vi-VN" sz="2000" b="1" kern="0" smtClean="0">
                <a:solidFill>
                  <a:srgbClr val="FF0066"/>
                </a:solidFill>
                <a:latin typeface="Arial" charset="0"/>
              </a:rPr>
              <a:t>Dự </a:t>
            </a:r>
            <a:r>
              <a:rPr lang="vi-VN" sz="2000" b="1" kern="0">
                <a:solidFill>
                  <a:srgbClr val="FF0066"/>
                </a:solidFill>
                <a:latin typeface="Arial" charset="0"/>
              </a:rPr>
              <a:t>án sử dụng vốn nhà nước </a:t>
            </a:r>
            <a:r>
              <a:rPr lang="vi-VN" sz="2000" b="1" kern="0">
                <a:solidFill>
                  <a:srgbClr val="0000FF"/>
                </a:solidFill>
                <a:latin typeface="Arial" charset="0"/>
              </a:rPr>
              <a:t>là các chương trình, dự án, đề án đầu tư phát triển, nhiệm vụ </a:t>
            </a:r>
            <a:r>
              <a:rPr lang="en-US" sz="2000" b="1" kern="0" smtClean="0">
                <a:solidFill>
                  <a:srgbClr val="0000FF"/>
                </a:solidFill>
                <a:latin typeface="Arial" charset="0"/>
              </a:rPr>
              <a:t>KHCN </a:t>
            </a:r>
            <a:r>
              <a:rPr lang="vi-VN" sz="2000" b="1" kern="0" smtClean="0">
                <a:solidFill>
                  <a:srgbClr val="0000FF"/>
                </a:solidFill>
                <a:latin typeface="Arial" charset="0"/>
              </a:rPr>
              <a:t>sử </a:t>
            </a:r>
            <a:r>
              <a:rPr lang="vi-VN" sz="2000" b="1" kern="0">
                <a:solidFill>
                  <a:srgbClr val="0000FF"/>
                </a:solidFill>
                <a:latin typeface="Arial" charset="0"/>
              </a:rPr>
              <a:t>dụng vốn </a:t>
            </a:r>
            <a:r>
              <a:rPr lang="en-US" sz="2000" b="1" kern="0" smtClean="0">
                <a:solidFill>
                  <a:srgbClr val="0000FF"/>
                </a:solidFill>
                <a:latin typeface="Arial" charset="0"/>
              </a:rPr>
              <a:t>NSNN</a:t>
            </a:r>
            <a:r>
              <a:rPr lang="vi-VN" sz="2000" b="1" kern="0" smtClean="0">
                <a:solidFill>
                  <a:srgbClr val="0000FF"/>
                </a:solidFill>
                <a:latin typeface="Arial" charset="0"/>
              </a:rPr>
              <a:t>, </a:t>
            </a:r>
            <a:r>
              <a:rPr lang="vi-VN" sz="2000" b="1" kern="0">
                <a:solidFill>
                  <a:srgbClr val="0000FF"/>
                </a:solidFill>
                <a:latin typeface="Arial" charset="0"/>
              </a:rPr>
              <a:t>vốn hỗ trợ phát triển chính thức, vốn vay ưu đãi của các nhà tài trợ nước ngoài, vốn từ nguồn thu để lại cho đầu tư nhưng chưa đưa vào cân đối </a:t>
            </a:r>
            <a:r>
              <a:rPr lang="en-US" sz="2000" b="1" kern="0" smtClean="0">
                <a:solidFill>
                  <a:srgbClr val="0000FF"/>
                </a:solidFill>
                <a:latin typeface="Arial" charset="0"/>
              </a:rPr>
              <a:t>NSNN</a:t>
            </a:r>
            <a:r>
              <a:rPr lang="vi-VN" sz="2000" b="1" kern="0" smtClean="0">
                <a:solidFill>
                  <a:srgbClr val="0000FF"/>
                </a:solidFill>
                <a:latin typeface="Arial" charset="0"/>
              </a:rPr>
              <a:t>, </a:t>
            </a:r>
            <a:r>
              <a:rPr lang="vi-VN" sz="2000" b="1" kern="0">
                <a:solidFill>
                  <a:srgbClr val="0000FF"/>
                </a:solidFill>
                <a:latin typeface="Arial" charset="0"/>
              </a:rPr>
              <a:t>vốn từ quỹ phát triển hoạt động sự nghiệp, vốn tín dụng đầu tư phát triển của Nhà nước, vốn tín dụng do Chính phủ bảo lãnh</a:t>
            </a:r>
            <a:r>
              <a:rPr lang="vi-VN" sz="2000" b="1" kern="0" smtClean="0">
                <a:solidFill>
                  <a:srgbClr val="0000FF"/>
                </a:solidFill>
                <a:latin typeface="Arial" charset="0"/>
              </a:rPr>
              <a:t>.</a:t>
            </a:r>
            <a:endParaRPr lang="vi-VN" sz="2000" b="1" kern="0">
              <a:solidFill>
                <a:srgbClr val="0000FF"/>
              </a:solidFill>
              <a:latin typeface="Arial" charset="0"/>
            </a:endParaRPr>
          </a:p>
        </p:txBody>
      </p:sp>
    </p:spTree>
    <p:extLst>
      <p:ext uri="{BB962C8B-B14F-4D97-AF65-F5344CB8AC3E}">
        <p14:creationId xmlns:p14="http://schemas.microsoft.com/office/powerpoint/2010/main" val="1612407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600" b="1" smtClean="0">
                <a:solidFill>
                  <a:srgbClr val="FF0000"/>
                </a:solidFill>
                <a:latin typeface="Arial" panose="020B0604020202020204" pitchFamily="34" charset="0"/>
                <a:cs typeface="Arial" panose="020B0604020202020204" pitchFamily="34" charset="0"/>
              </a:rPr>
              <a:t>Điều </a:t>
            </a:r>
            <a:r>
              <a:rPr lang="en-US" sz="2600" b="1" smtClean="0">
                <a:solidFill>
                  <a:srgbClr val="FF0000"/>
                </a:solidFill>
                <a:latin typeface="Arial" panose="020B0604020202020204" pitchFamily="34" charset="0"/>
                <a:cs typeface="Arial" panose="020B0604020202020204" pitchFamily="34" charset="0"/>
              </a:rPr>
              <a:t>3</a:t>
            </a:r>
            <a:r>
              <a:rPr lang="vi-VN" sz="2600" b="1" smtClean="0">
                <a:solidFill>
                  <a:srgbClr val="FF0000"/>
                </a:solidFill>
                <a:latin typeface="Arial" panose="020B0604020202020204" pitchFamily="34" charset="0"/>
                <a:cs typeface="Arial" panose="020B0604020202020204" pitchFamily="34" charset="0"/>
              </a:rPr>
              <a:t>. </a:t>
            </a:r>
            <a:r>
              <a:rPr lang="vi-VN" sz="2600" b="1">
                <a:solidFill>
                  <a:srgbClr val="FF0000"/>
                </a:solidFill>
                <a:latin typeface="Arial" panose="020B0604020202020204" pitchFamily="34" charset="0"/>
                <a:cs typeface="Arial" panose="020B0604020202020204" pitchFamily="34" charset="0"/>
              </a:rPr>
              <a:t>Giải thích từ ngữ</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startAt="11"/>
              <a:defRPr/>
            </a:pPr>
            <a:r>
              <a:rPr lang="vi-VN" sz="2200" b="1" kern="0" smtClean="0">
                <a:solidFill>
                  <a:srgbClr val="FF0066"/>
                </a:solidFill>
                <a:latin typeface="Arial" charset="0"/>
              </a:rPr>
              <a:t>Tài </a:t>
            </a:r>
            <a:r>
              <a:rPr lang="vi-VN" sz="2200" b="1" kern="0">
                <a:solidFill>
                  <a:srgbClr val="FF0066"/>
                </a:solidFill>
                <a:latin typeface="Arial" charset="0"/>
              </a:rPr>
              <a:t>sản bị tịch thu </a:t>
            </a:r>
            <a:r>
              <a:rPr lang="vi-VN" sz="2200" b="1" kern="0">
                <a:solidFill>
                  <a:srgbClr val="0000FF"/>
                </a:solidFill>
                <a:latin typeface="Arial" charset="0"/>
              </a:rPr>
              <a:t>là tài sản thuộc sở hữu của tổ chức, cá nhân bị tịch thu theo bản án, quyết định của T</a:t>
            </a:r>
            <a:r>
              <a:rPr lang="en-US" sz="2200" b="1" kern="0">
                <a:solidFill>
                  <a:srgbClr val="0000FF"/>
                </a:solidFill>
                <a:latin typeface="Arial" charset="0"/>
              </a:rPr>
              <a:t>òa </a:t>
            </a:r>
            <a:r>
              <a:rPr lang="vi-VN" sz="2200" b="1" kern="0">
                <a:solidFill>
                  <a:srgbClr val="0000FF"/>
                </a:solidFill>
                <a:latin typeface="Arial" charset="0"/>
              </a:rPr>
              <a:t>án hoặc quyết định của cơ quan, người có thẩm </a:t>
            </a:r>
            <a:r>
              <a:rPr lang="vi-VN" sz="2200" b="1" kern="0" smtClean="0">
                <a:solidFill>
                  <a:srgbClr val="0000FF"/>
                </a:solidFill>
                <a:latin typeface="Arial" charset="0"/>
              </a:rPr>
              <a:t>quyền.</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startAt="11"/>
              <a:defRPr/>
            </a:pPr>
            <a:r>
              <a:rPr lang="vi-VN" sz="2200" b="1" kern="0" smtClean="0">
                <a:solidFill>
                  <a:srgbClr val="FF0066"/>
                </a:solidFill>
                <a:latin typeface="Arial" charset="0"/>
              </a:rPr>
              <a:t>Hệ </a:t>
            </a:r>
            <a:r>
              <a:rPr lang="vi-VN" sz="2200" b="1" kern="0">
                <a:solidFill>
                  <a:srgbClr val="FF0066"/>
                </a:solidFill>
                <a:latin typeface="Arial" charset="0"/>
              </a:rPr>
              <a:t>thống thông tin </a:t>
            </a:r>
            <a:r>
              <a:rPr lang="en-US" sz="2200" b="1" kern="0">
                <a:solidFill>
                  <a:srgbClr val="FF0066"/>
                </a:solidFill>
                <a:latin typeface="Arial" charset="0"/>
              </a:rPr>
              <a:t>về </a:t>
            </a:r>
            <a:r>
              <a:rPr lang="vi-VN" sz="2200" b="1" kern="0">
                <a:solidFill>
                  <a:srgbClr val="FF0066"/>
                </a:solidFill>
                <a:latin typeface="Arial" charset="0"/>
              </a:rPr>
              <a:t>tài sản công </a:t>
            </a:r>
            <a:r>
              <a:rPr lang="vi-VN" sz="2200" b="1" kern="0">
                <a:solidFill>
                  <a:srgbClr val="0000FF"/>
                </a:solidFill>
                <a:latin typeface="Arial" charset="0"/>
              </a:rPr>
              <a:t>là hệ thống tổng hợp các yếu tố hạ tầng kỹ thuật công nghệ thông tin, phần mềm, dữ liệu và quy trình, thủ tục được xây dựng để thu thập, lưu trữ, cập nhật, xử lý, phân tích, tổng hợp và truy xuất thông tin về tài sản </a:t>
            </a:r>
            <a:r>
              <a:rPr lang="vi-VN" sz="2200" b="1" kern="0" smtClean="0">
                <a:solidFill>
                  <a:srgbClr val="0000FF"/>
                </a:solidFill>
                <a:latin typeface="Arial" charset="0"/>
              </a:rPr>
              <a:t>công.</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startAt="11"/>
              <a:defRPr/>
            </a:pPr>
            <a:r>
              <a:rPr lang="vi-VN" sz="2200" b="1" kern="0" smtClean="0">
                <a:solidFill>
                  <a:srgbClr val="FF0066"/>
                </a:solidFill>
                <a:latin typeface="Arial" charset="0"/>
              </a:rPr>
              <a:t>Cơ </a:t>
            </a:r>
            <a:r>
              <a:rPr lang="vi-VN" sz="2200" b="1" kern="0">
                <a:solidFill>
                  <a:srgbClr val="FF0066"/>
                </a:solidFill>
                <a:latin typeface="Arial" charset="0"/>
              </a:rPr>
              <a:t>sở dữ liệu quốc gia về tài sản công </a:t>
            </a:r>
            <a:r>
              <a:rPr lang="vi-VN" sz="2200" b="1" kern="0">
                <a:solidFill>
                  <a:srgbClr val="0000FF"/>
                </a:solidFill>
                <a:latin typeface="Arial" charset="0"/>
              </a:rPr>
              <a:t>là tập hợp các dữ liệu về tài sản công được sắp xếp, tổ chức để truy cập, khai thác, quản lý và cập nhật thông qua phương tiện điện tử</a:t>
            </a:r>
            <a:r>
              <a:rPr lang="vi-VN" sz="2200" b="1" kern="0" smtClean="0">
                <a:solidFill>
                  <a:srgbClr val="0000FF"/>
                </a:solidFill>
                <a:latin typeface="Arial" charset="0"/>
              </a:rPr>
              <a:t>.</a:t>
            </a:r>
            <a:endParaRPr lang="vi-VN" sz="2200" b="1" kern="0">
              <a:solidFill>
                <a:srgbClr val="0000FF"/>
              </a:solidFill>
              <a:latin typeface="Arial" charset="0"/>
            </a:endParaRPr>
          </a:p>
        </p:txBody>
      </p:sp>
    </p:spTree>
    <p:extLst>
      <p:ext uri="{BB962C8B-B14F-4D97-AF65-F5344CB8AC3E}">
        <p14:creationId xmlns:p14="http://schemas.microsoft.com/office/powerpoint/2010/main" val="34083446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600" b="1" smtClean="0">
                <a:solidFill>
                  <a:srgbClr val="FF0000"/>
                </a:solidFill>
                <a:latin typeface="Arial" panose="020B0604020202020204" pitchFamily="34" charset="0"/>
                <a:cs typeface="Arial" panose="020B0604020202020204" pitchFamily="34" charset="0"/>
              </a:rPr>
              <a:t>Điều </a:t>
            </a:r>
            <a:r>
              <a:rPr lang="vi-VN" sz="2600" b="1">
                <a:solidFill>
                  <a:srgbClr val="FF0000"/>
                </a:solidFill>
                <a:latin typeface="Arial" panose="020B0604020202020204" pitchFamily="34" charset="0"/>
                <a:cs typeface="Arial" panose="020B0604020202020204" pitchFamily="34" charset="0"/>
              </a:rPr>
              <a:t>4. Phân loại tài sản công</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2000"/>
              </a:lnSpc>
              <a:spcBef>
                <a:spcPts val="600"/>
              </a:spcBef>
              <a:spcAft>
                <a:spcPts val="0"/>
              </a:spcAft>
              <a:buClr>
                <a:srgbClr val="FF0000"/>
              </a:buClr>
              <a:buFont typeface="+mj-lt"/>
              <a:buAutoNum type="arabicPeriod"/>
              <a:defRPr/>
            </a:pPr>
            <a:r>
              <a:rPr lang="en-US" sz="1900" b="1" kern="0" smtClean="0">
                <a:solidFill>
                  <a:srgbClr val="0000FF"/>
                </a:solidFill>
                <a:latin typeface="Arial" charset="0"/>
              </a:rPr>
              <a:t>Tài </a:t>
            </a:r>
            <a:r>
              <a:rPr lang="en-US" sz="1900" b="1" kern="0">
                <a:solidFill>
                  <a:srgbClr val="0000FF"/>
                </a:solidFill>
                <a:latin typeface="Arial" charset="0"/>
              </a:rPr>
              <a:t>sản công phục vụ hoạt động quản lý, cung cấp dịch vụ công, bảo đảm </a:t>
            </a:r>
            <a:r>
              <a:rPr lang="en-US" sz="1900" b="1" kern="0" smtClean="0">
                <a:solidFill>
                  <a:srgbClr val="0000FF"/>
                </a:solidFill>
                <a:latin typeface="Arial" charset="0"/>
              </a:rPr>
              <a:t>QP-AN tại </a:t>
            </a:r>
            <a:r>
              <a:rPr lang="en-US" sz="1900" b="1" kern="0">
                <a:solidFill>
                  <a:srgbClr val="0000FF"/>
                </a:solidFill>
                <a:latin typeface="Arial" charset="0"/>
              </a:rPr>
              <a:t>cơ quan, tổ chức, đơn vị là: </a:t>
            </a:r>
            <a:r>
              <a:rPr lang="en-US" sz="1900" b="1" kern="0" smtClean="0">
                <a:solidFill>
                  <a:srgbClr val="0000FF"/>
                </a:solidFill>
                <a:latin typeface="Arial" charset="0"/>
              </a:rPr>
              <a:t>CQNN, </a:t>
            </a:r>
            <a:r>
              <a:rPr lang="en-US" sz="1900" b="1" kern="0">
                <a:solidFill>
                  <a:srgbClr val="0000FF"/>
                </a:solidFill>
                <a:latin typeface="Arial" charset="0"/>
              </a:rPr>
              <a:t>đơn vị lực lượng </a:t>
            </a:r>
            <a:r>
              <a:rPr lang="en-US" sz="1900" b="1" kern="0" smtClean="0">
                <a:solidFill>
                  <a:srgbClr val="0000FF"/>
                </a:solidFill>
                <a:latin typeface="Arial" charset="0"/>
              </a:rPr>
              <a:t>LLVT, </a:t>
            </a:r>
            <a:r>
              <a:rPr lang="en-US" sz="1900" b="1" kern="0">
                <a:solidFill>
                  <a:srgbClr val="0000FF"/>
                </a:solidFill>
                <a:latin typeface="Arial" charset="0"/>
              </a:rPr>
              <a:t>đơn vị sự nghiệp công lập, cơ quan Đ</a:t>
            </a:r>
            <a:r>
              <a:rPr lang="en-US" sz="1900" b="1" kern="0" smtClean="0">
                <a:solidFill>
                  <a:srgbClr val="0000FF"/>
                </a:solidFill>
                <a:latin typeface="Arial" charset="0"/>
              </a:rPr>
              <a:t>CSVN, </a:t>
            </a:r>
            <a:r>
              <a:rPr lang="en-US" sz="1900" b="1" kern="0">
                <a:solidFill>
                  <a:srgbClr val="0000FF"/>
                </a:solidFill>
                <a:latin typeface="Arial" charset="0"/>
              </a:rPr>
              <a:t>tổ chức chính trị – xã hội, tổ chức chính trị xã hội – nghề nghiệp, tổ chức xã hội, tổ chức xã hội – nghề nghiệp, tổ chức khác được thành lập theo quy định của pháp luật về </a:t>
            </a:r>
            <a:r>
              <a:rPr lang="en-US" sz="1900" b="1" kern="0" smtClean="0">
                <a:solidFill>
                  <a:srgbClr val="0000FF"/>
                </a:solidFill>
                <a:latin typeface="Arial" charset="0"/>
              </a:rPr>
              <a:t>hội…</a:t>
            </a:r>
          </a:p>
          <a:p>
            <a:pPr indent="-457200" algn="just" eaLnBrk="1" hangingPunct="1">
              <a:lnSpc>
                <a:spcPct val="102000"/>
              </a:lnSpc>
              <a:spcBef>
                <a:spcPts val="600"/>
              </a:spcBef>
              <a:spcAft>
                <a:spcPts val="0"/>
              </a:spcAft>
              <a:buClr>
                <a:srgbClr val="FF0000"/>
              </a:buClr>
              <a:buFont typeface="+mj-lt"/>
              <a:buAutoNum type="arabicPeriod"/>
              <a:defRPr/>
            </a:pPr>
            <a:r>
              <a:rPr lang="en-US" sz="1900" b="1" kern="0" smtClean="0">
                <a:solidFill>
                  <a:srgbClr val="0000FF"/>
                </a:solidFill>
                <a:latin typeface="Arial" charset="0"/>
              </a:rPr>
              <a:t>Tài </a:t>
            </a:r>
            <a:r>
              <a:rPr lang="en-US" sz="1900" b="1" kern="0">
                <a:solidFill>
                  <a:srgbClr val="0000FF"/>
                </a:solidFill>
                <a:latin typeface="Arial" charset="0"/>
              </a:rPr>
              <a:t>sản kết cấu hạ tầng phục vụ lợi ích quốc gia, lợi ích công cộng</a:t>
            </a:r>
            <a:r>
              <a:rPr lang="en-US" sz="1900" b="1" kern="0" smtClean="0">
                <a:solidFill>
                  <a:srgbClr val="0000FF"/>
                </a:solidFill>
                <a:latin typeface="Arial" charset="0"/>
              </a:rPr>
              <a:t>.</a:t>
            </a:r>
          </a:p>
          <a:p>
            <a:pPr indent="-457200" algn="just" eaLnBrk="1" hangingPunct="1">
              <a:lnSpc>
                <a:spcPct val="102000"/>
              </a:lnSpc>
              <a:spcBef>
                <a:spcPts val="600"/>
              </a:spcBef>
              <a:spcAft>
                <a:spcPts val="0"/>
              </a:spcAft>
              <a:buClr>
                <a:srgbClr val="FF0000"/>
              </a:buClr>
              <a:buFont typeface="+mj-lt"/>
              <a:buAutoNum type="arabicPeriod"/>
              <a:defRPr/>
            </a:pPr>
            <a:r>
              <a:rPr lang="en-US" sz="1900" b="1" kern="0" smtClean="0">
                <a:solidFill>
                  <a:srgbClr val="0000FF"/>
                </a:solidFill>
                <a:latin typeface="Arial" charset="0"/>
              </a:rPr>
              <a:t>Tài </a:t>
            </a:r>
            <a:r>
              <a:rPr lang="en-US" sz="1900" b="1" kern="0">
                <a:solidFill>
                  <a:srgbClr val="0000FF"/>
                </a:solidFill>
                <a:latin typeface="Arial" charset="0"/>
              </a:rPr>
              <a:t>sản công tại doanh nghiệp. </a:t>
            </a:r>
            <a:endParaRPr lang="en-US" sz="1900" b="1" kern="0" smtClean="0">
              <a:solidFill>
                <a:srgbClr val="0000FF"/>
              </a:solidFill>
              <a:latin typeface="Arial" charset="0"/>
            </a:endParaRPr>
          </a:p>
          <a:p>
            <a:pPr indent="-457200" algn="just" eaLnBrk="1" hangingPunct="1">
              <a:lnSpc>
                <a:spcPct val="102000"/>
              </a:lnSpc>
              <a:spcBef>
                <a:spcPts val="600"/>
              </a:spcBef>
              <a:spcAft>
                <a:spcPts val="0"/>
              </a:spcAft>
              <a:buClr>
                <a:srgbClr val="FF0000"/>
              </a:buClr>
              <a:buFont typeface="+mj-lt"/>
              <a:buAutoNum type="arabicPeriod"/>
              <a:defRPr/>
            </a:pPr>
            <a:r>
              <a:rPr lang="en-US" sz="1900" b="1" kern="0" smtClean="0">
                <a:solidFill>
                  <a:srgbClr val="0000FF"/>
                </a:solidFill>
                <a:latin typeface="Arial" charset="0"/>
              </a:rPr>
              <a:t>Tài </a:t>
            </a:r>
            <a:r>
              <a:rPr lang="en-US" sz="1900" b="1" kern="0">
                <a:solidFill>
                  <a:srgbClr val="0000FF"/>
                </a:solidFill>
                <a:latin typeface="Arial" charset="0"/>
              </a:rPr>
              <a:t>sản của dự án sử dụng vốn nhà nước</a:t>
            </a:r>
            <a:r>
              <a:rPr lang="en-US" sz="1900" b="1" kern="0" smtClean="0">
                <a:solidFill>
                  <a:srgbClr val="0000FF"/>
                </a:solidFill>
                <a:latin typeface="Arial" charset="0"/>
              </a:rPr>
              <a:t>.</a:t>
            </a:r>
          </a:p>
          <a:p>
            <a:pPr indent="-457200" algn="just" eaLnBrk="1" hangingPunct="1">
              <a:lnSpc>
                <a:spcPct val="102000"/>
              </a:lnSpc>
              <a:spcBef>
                <a:spcPts val="600"/>
              </a:spcBef>
              <a:spcAft>
                <a:spcPts val="0"/>
              </a:spcAft>
              <a:buClr>
                <a:srgbClr val="FF0000"/>
              </a:buClr>
              <a:buFont typeface="+mj-lt"/>
              <a:buAutoNum type="arabicPeriod"/>
              <a:defRPr/>
            </a:pPr>
            <a:r>
              <a:rPr lang="en-US" sz="1900" b="1" kern="0" smtClean="0">
                <a:solidFill>
                  <a:srgbClr val="0000FF"/>
                </a:solidFill>
                <a:latin typeface="Arial" charset="0"/>
              </a:rPr>
              <a:t>Tài </a:t>
            </a:r>
            <a:r>
              <a:rPr lang="en-US" sz="1900" b="1" kern="0">
                <a:solidFill>
                  <a:srgbClr val="0000FF"/>
                </a:solidFill>
                <a:latin typeface="Arial" charset="0"/>
              </a:rPr>
              <a:t>sản được xác lập quyền sở hữu toàn dân</a:t>
            </a:r>
            <a:r>
              <a:rPr lang="en-US" sz="1900" b="1" kern="0" smtClean="0">
                <a:solidFill>
                  <a:srgbClr val="0000FF"/>
                </a:solidFill>
                <a:latin typeface="Arial" charset="0"/>
              </a:rPr>
              <a:t>.</a:t>
            </a:r>
          </a:p>
          <a:p>
            <a:pPr indent="-457200" algn="just" eaLnBrk="1" hangingPunct="1">
              <a:lnSpc>
                <a:spcPct val="102000"/>
              </a:lnSpc>
              <a:spcBef>
                <a:spcPts val="600"/>
              </a:spcBef>
              <a:spcAft>
                <a:spcPts val="0"/>
              </a:spcAft>
              <a:buClr>
                <a:srgbClr val="FF0000"/>
              </a:buClr>
              <a:buFont typeface="+mj-lt"/>
              <a:buAutoNum type="arabicPeriod"/>
              <a:defRPr/>
            </a:pPr>
            <a:r>
              <a:rPr lang="en-US" sz="1900" b="1" kern="0" smtClean="0">
                <a:solidFill>
                  <a:srgbClr val="0000FF"/>
                </a:solidFill>
                <a:latin typeface="Arial" charset="0"/>
              </a:rPr>
              <a:t>Tiền </a:t>
            </a:r>
            <a:r>
              <a:rPr lang="en-US" sz="1900" b="1" kern="0">
                <a:solidFill>
                  <a:srgbClr val="0000FF"/>
                </a:solidFill>
                <a:latin typeface="Arial" charset="0"/>
              </a:rPr>
              <a:t>thuộc </a:t>
            </a:r>
            <a:r>
              <a:rPr lang="en-US" sz="1900" b="1" kern="0" smtClean="0">
                <a:solidFill>
                  <a:srgbClr val="0000FF"/>
                </a:solidFill>
                <a:latin typeface="Arial" charset="0"/>
              </a:rPr>
              <a:t>NSNN, </a:t>
            </a:r>
            <a:r>
              <a:rPr lang="en-US" sz="1900" b="1" kern="0">
                <a:solidFill>
                  <a:srgbClr val="0000FF"/>
                </a:solidFill>
                <a:latin typeface="Arial" charset="0"/>
              </a:rPr>
              <a:t>các quỹ tài chính nhà nước ngoài ngân sách, dự trữ ngoại hối nhà </a:t>
            </a:r>
            <a:r>
              <a:rPr lang="en-US" sz="1900" b="1" kern="0" smtClean="0">
                <a:solidFill>
                  <a:srgbClr val="0000FF"/>
                </a:solidFill>
                <a:latin typeface="Arial" charset="0"/>
              </a:rPr>
              <a:t>nước.</a:t>
            </a:r>
          </a:p>
          <a:p>
            <a:pPr indent="-457200" algn="just" eaLnBrk="1" hangingPunct="1">
              <a:lnSpc>
                <a:spcPct val="102000"/>
              </a:lnSpc>
              <a:spcBef>
                <a:spcPts val="600"/>
              </a:spcBef>
              <a:spcAft>
                <a:spcPts val="0"/>
              </a:spcAft>
              <a:buClr>
                <a:srgbClr val="FF0000"/>
              </a:buClr>
              <a:buFont typeface="+mj-lt"/>
              <a:buAutoNum type="arabicPeriod"/>
              <a:defRPr/>
            </a:pPr>
            <a:r>
              <a:rPr lang="en-US" sz="1900" b="1" kern="0" smtClean="0">
                <a:solidFill>
                  <a:srgbClr val="0000FF"/>
                </a:solidFill>
                <a:latin typeface="Arial" charset="0"/>
              </a:rPr>
              <a:t>Đất </a:t>
            </a:r>
            <a:r>
              <a:rPr lang="en-US" sz="1900" b="1" kern="0">
                <a:solidFill>
                  <a:srgbClr val="0000FF"/>
                </a:solidFill>
                <a:latin typeface="Arial" charset="0"/>
              </a:rPr>
              <a:t>đai; tài nguyên nước, tài nguyên rừng, tài nguyên khoáng sản, nguồn lợi ở vùng biển, vùng trời, kho số viễn thông và kho số khác phục vụ quản lý nhà nước, tài nguyên Internet, phổ tần số vô tuyến điện, quỹ đạo vệ tinh và các tài nguyên khác do Nhà nước quản lý theo quy định của pháp </a:t>
            </a:r>
            <a:r>
              <a:rPr lang="en-US" sz="1900" b="1" kern="0" smtClean="0">
                <a:solidFill>
                  <a:srgbClr val="0000FF"/>
                </a:solidFill>
                <a:latin typeface="Arial" charset="0"/>
              </a:rPr>
              <a:t>luật.</a:t>
            </a:r>
            <a:endParaRPr lang="en-US" sz="1900" b="1" kern="0">
              <a:solidFill>
                <a:srgbClr val="0000FF"/>
              </a:solidFill>
              <a:latin typeface="Arial" charset="0"/>
            </a:endParaRPr>
          </a:p>
        </p:txBody>
      </p:sp>
    </p:spTree>
    <p:extLst>
      <p:ext uri="{BB962C8B-B14F-4D97-AF65-F5344CB8AC3E}">
        <p14:creationId xmlns:p14="http://schemas.microsoft.com/office/powerpoint/2010/main" val="63048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0000"/>
              </a:lnSpc>
              <a:spcBef>
                <a:spcPts val="1200"/>
              </a:spcBef>
              <a:spcAft>
                <a:spcPts val="0"/>
              </a:spcAft>
              <a:defRPr/>
            </a:pPr>
            <a:r>
              <a:rPr lang="pl-PL" sz="2600" b="1" smtClean="0">
                <a:solidFill>
                  <a:srgbClr val="FF0000"/>
                </a:solidFill>
                <a:latin typeface="Arial" panose="020B0604020202020204" pitchFamily="34" charset="0"/>
                <a:cs typeface="Arial" panose="020B0604020202020204" pitchFamily="34" charset="0"/>
              </a:rPr>
              <a:t>Điều </a:t>
            </a:r>
            <a:r>
              <a:rPr lang="pl-PL" sz="2600" b="1">
                <a:solidFill>
                  <a:srgbClr val="FF0000"/>
                </a:solidFill>
                <a:latin typeface="Arial" panose="020B0604020202020204" pitchFamily="34" charset="0"/>
                <a:cs typeface="Arial" panose="020B0604020202020204" pitchFamily="34" charset="0"/>
              </a:rPr>
              <a:t>6. Nguyên tắc quản lý, sử dụng tài sản công</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a:defRPr/>
            </a:pPr>
            <a:r>
              <a:rPr lang="pl-PL" sz="2200" b="1" kern="0" smtClean="0">
                <a:solidFill>
                  <a:srgbClr val="0000FF"/>
                </a:solidFill>
                <a:latin typeface="Arial" charset="0"/>
              </a:rPr>
              <a:t>Mọi </a:t>
            </a:r>
            <a:r>
              <a:rPr lang="pl-PL" sz="2200" b="1" kern="0">
                <a:solidFill>
                  <a:srgbClr val="0000FF"/>
                </a:solidFill>
                <a:latin typeface="Arial" charset="0"/>
              </a:rPr>
              <a:t>tài sản công đều phải được Nhà nước giao quyền quản lý, quyền sử dụng và các hình thức trao quyền khác cho cơ quan, tổ chức, đơn vị và đối tượng khác theo quy định của Luật này và pháp luật có liên </a:t>
            </a:r>
            <a:r>
              <a:rPr lang="pl-PL" sz="2200" b="1" kern="0" smtClean="0">
                <a:solidFill>
                  <a:srgbClr val="0000FF"/>
                </a:solidFill>
                <a:latin typeface="Arial" charset="0"/>
              </a:rPr>
              <a:t>quan.</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pl-PL" sz="2200" b="1" kern="0" smtClean="0">
                <a:solidFill>
                  <a:srgbClr val="0000FF"/>
                </a:solidFill>
                <a:latin typeface="Arial" charset="0"/>
              </a:rPr>
              <a:t>Tài </a:t>
            </a:r>
            <a:r>
              <a:rPr lang="pl-PL" sz="2200" b="1" kern="0">
                <a:solidFill>
                  <a:srgbClr val="0000FF"/>
                </a:solidFill>
                <a:latin typeface="Arial" charset="0"/>
              </a:rPr>
              <a:t>sản công do Nhà nước đầu tư phải được quản lý, khai thác, duy tu, bảo dưỡng, sửa chữa, được thống kê, kế toán đầy đủ về hiện vật và giá trị, những tài sản có nguy cơ chịu rủi ro cao do thiên tai, hoả hoạn và nguyên nhân bất khả kháng khác được quản lý rủi ro về tài chính thông qua bảo hiểm hoặc công cụ khác theo quy định của pháp </a:t>
            </a:r>
            <a:r>
              <a:rPr lang="pl-PL" sz="2200" b="1" kern="0" smtClean="0">
                <a:solidFill>
                  <a:srgbClr val="0000FF"/>
                </a:solidFill>
                <a:latin typeface="Arial" charset="0"/>
              </a:rPr>
              <a:t>luật.</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pl-PL" sz="2200" b="1" kern="0" smtClean="0">
                <a:solidFill>
                  <a:srgbClr val="0000FF"/>
                </a:solidFill>
                <a:latin typeface="Arial" charset="0"/>
              </a:rPr>
              <a:t>Tài </a:t>
            </a:r>
            <a:r>
              <a:rPr lang="pl-PL" sz="2200" b="1" kern="0">
                <a:solidFill>
                  <a:srgbClr val="0000FF"/>
                </a:solidFill>
                <a:latin typeface="Arial" charset="0"/>
              </a:rPr>
              <a:t>sản công là tài nguyên phải được kiểm kê, thống kê về hiện vật, ghi nhận thông tin phù hợp với tính chất, đặc điểm của tài sản; được quản lý, bảo vệ, khai thác theo quy hoạch, kế hoạch, bảo đảm tiết kiệm, hiệu quả, đúng pháp luật.</a:t>
            </a:r>
            <a:endParaRPr lang="en-US" sz="2200" b="1" ker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endParaRPr lang="en-US" sz="2200" b="1" kern="0">
              <a:solidFill>
                <a:srgbClr val="0000FF"/>
              </a:solidFill>
              <a:latin typeface="Arial" charset="0"/>
            </a:endParaRPr>
          </a:p>
        </p:txBody>
      </p:sp>
    </p:spTree>
    <p:extLst>
      <p:ext uri="{BB962C8B-B14F-4D97-AF65-F5344CB8AC3E}">
        <p14:creationId xmlns:p14="http://schemas.microsoft.com/office/powerpoint/2010/main" val="1772656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0000"/>
              </a:lnSpc>
              <a:spcBef>
                <a:spcPts val="1200"/>
              </a:spcBef>
              <a:spcAft>
                <a:spcPts val="0"/>
              </a:spcAft>
              <a:defRPr/>
            </a:pPr>
            <a:r>
              <a:rPr lang="pl-PL" sz="2600" b="1" smtClean="0">
                <a:solidFill>
                  <a:srgbClr val="FF0000"/>
                </a:solidFill>
                <a:latin typeface="Arial" panose="020B0604020202020204" pitchFamily="34" charset="0"/>
                <a:cs typeface="Arial" panose="020B0604020202020204" pitchFamily="34" charset="0"/>
              </a:rPr>
              <a:t>Điều </a:t>
            </a:r>
            <a:r>
              <a:rPr lang="pl-PL" sz="2600" b="1">
                <a:solidFill>
                  <a:srgbClr val="FF0000"/>
                </a:solidFill>
                <a:latin typeface="Arial" panose="020B0604020202020204" pitchFamily="34" charset="0"/>
                <a:cs typeface="Arial" panose="020B0604020202020204" pitchFamily="34" charset="0"/>
              </a:rPr>
              <a:t>6. Nguyên tắc quản lý, sử dụng tài sản công</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startAt="4"/>
              <a:defRPr/>
            </a:pPr>
            <a:r>
              <a:rPr lang="pl-PL" sz="2000" b="1" kern="0" smtClean="0">
                <a:solidFill>
                  <a:srgbClr val="0000FF"/>
                </a:solidFill>
                <a:latin typeface="Arial" charset="0"/>
              </a:rPr>
              <a:t>Tài </a:t>
            </a:r>
            <a:r>
              <a:rPr lang="pl-PL" sz="2000" b="1" kern="0">
                <a:solidFill>
                  <a:srgbClr val="0000FF"/>
                </a:solidFill>
                <a:latin typeface="Arial" charset="0"/>
              </a:rPr>
              <a:t>sản công phục vụ công tác quản lý, cung cấp dịch vụ công, bảo đảm quốc phòng, an ninh của cơ quan, tổ chức, đơn vị phải được sử dụng t</a:t>
            </a:r>
            <a:r>
              <a:rPr lang="vi-VN" sz="2000" b="1" kern="0">
                <a:solidFill>
                  <a:srgbClr val="0000FF"/>
                </a:solidFill>
                <a:latin typeface="Arial" charset="0"/>
              </a:rPr>
              <a:t>iết kiệm, hiệu quả,</a:t>
            </a:r>
            <a:r>
              <a:rPr lang="pl-PL" sz="2000" b="1" kern="0">
                <a:solidFill>
                  <a:srgbClr val="0000FF"/>
                </a:solidFill>
                <a:latin typeface="Arial" charset="0"/>
              </a:rPr>
              <a:t> đ</a:t>
            </a:r>
            <a:r>
              <a:rPr lang="vi-VN" sz="2000" b="1" kern="0">
                <a:solidFill>
                  <a:srgbClr val="0000FF"/>
                </a:solidFill>
                <a:latin typeface="Arial" charset="0"/>
              </a:rPr>
              <a:t>úng mục đích</a:t>
            </a:r>
            <a:r>
              <a:rPr lang="pl-PL" sz="2000" b="1" kern="0">
                <a:solidFill>
                  <a:srgbClr val="0000FF"/>
                </a:solidFill>
                <a:latin typeface="Arial" charset="0"/>
              </a:rPr>
              <a:t>, công năng, đối tượng, tiêu chuẩn, định mức, chế độ theo quy định của pháp </a:t>
            </a:r>
            <a:r>
              <a:rPr lang="pl-PL" sz="2000" b="1" kern="0" smtClean="0">
                <a:solidFill>
                  <a:srgbClr val="0000FF"/>
                </a:solidFill>
                <a:latin typeface="Arial" charset="0"/>
              </a:rPr>
              <a:t>luật.</a:t>
            </a:r>
            <a:endParaRPr lang="en-US" sz="20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startAt="4"/>
              <a:defRPr/>
            </a:pPr>
            <a:r>
              <a:rPr lang="vi-VN" sz="2000" b="1" kern="0" smtClean="0">
                <a:solidFill>
                  <a:srgbClr val="0000FF"/>
                </a:solidFill>
                <a:latin typeface="Arial" charset="0"/>
              </a:rPr>
              <a:t>Việc </a:t>
            </a:r>
            <a:r>
              <a:rPr lang="vi-VN" sz="2000" b="1" kern="0">
                <a:solidFill>
                  <a:srgbClr val="0000FF"/>
                </a:solidFill>
                <a:latin typeface="Arial" charset="0"/>
              </a:rPr>
              <a:t>khai thác nguồn lực tài chính từ tài sản công phải tuân theo cơ chế thị trường, có hiệu quả, công khai, minh bạch, đúng pháp </a:t>
            </a:r>
            <a:r>
              <a:rPr lang="vi-VN" sz="2000" b="1" kern="0" smtClean="0">
                <a:solidFill>
                  <a:srgbClr val="0000FF"/>
                </a:solidFill>
                <a:latin typeface="Arial" charset="0"/>
              </a:rPr>
              <a:t>luật.</a:t>
            </a:r>
            <a:endParaRPr lang="en-US" sz="20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startAt="4"/>
              <a:defRPr/>
            </a:pPr>
            <a:r>
              <a:rPr lang="vi-VN" sz="2000" b="1" kern="0" smtClean="0">
                <a:solidFill>
                  <a:srgbClr val="0000FF"/>
                </a:solidFill>
                <a:latin typeface="Arial" charset="0"/>
              </a:rPr>
              <a:t>Việc </a:t>
            </a:r>
            <a:r>
              <a:rPr lang="vi-VN" sz="2000" b="1" kern="0">
                <a:solidFill>
                  <a:srgbClr val="0000FF"/>
                </a:solidFill>
                <a:latin typeface="Arial" charset="0"/>
              </a:rPr>
              <a:t>quản lý, sử dụng tài sản công phải được thực hiện công khai, minh bạch, bảo đảm thực hành tiết kiệm, chống lãng phí, phòng, chống tham </a:t>
            </a:r>
            <a:r>
              <a:rPr lang="vi-VN" sz="2000" b="1" kern="0" smtClean="0">
                <a:solidFill>
                  <a:srgbClr val="0000FF"/>
                </a:solidFill>
                <a:latin typeface="Arial" charset="0"/>
              </a:rPr>
              <a:t>nhũng.</a:t>
            </a:r>
            <a:endParaRPr lang="en-US" sz="20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startAt="4"/>
              <a:defRPr/>
            </a:pPr>
            <a:r>
              <a:rPr lang="vi-VN" sz="2000" b="1" kern="0" smtClean="0">
                <a:solidFill>
                  <a:srgbClr val="0000FF"/>
                </a:solidFill>
                <a:latin typeface="Arial" charset="0"/>
              </a:rPr>
              <a:t>Việc </a:t>
            </a:r>
            <a:r>
              <a:rPr lang="vi-VN" sz="2000" b="1" kern="0">
                <a:solidFill>
                  <a:srgbClr val="0000FF"/>
                </a:solidFill>
                <a:latin typeface="Arial" charset="0"/>
              </a:rPr>
              <a:t>quản lý, sử dụng tài sản công được giám sát, thanh tra, kiểm tra, kiểm toán; mọi hành vi vi phạm pháp luật về quản lý, sử dụng tài sản công phải được xử lý kịp thời, nghiêm minh theo quy định của pháp luật</a:t>
            </a:r>
            <a:r>
              <a:rPr lang="vi-VN"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1223043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0000"/>
              </a:lnSpc>
              <a:spcBef>
                <a:spcPts val="1200"/>
              </a:spcBef>
              <a:spcAft>
                <a:spcPts val="0"/>
              </a:spcAft>
              <a:defRPr/>
            </a:pPr>
            <a:r>
              <a:rPr lang="vi-VN" sz="2600" b="1" smtClean="0">
                <a:solidFill>
                  <a:srgbClr val="FF0000"/>
                </a:solidFill>
                <a:latin typeface="Arial" panose="020B0604020202020204" pitchFamily="34" charset="0"/>
                <a:cs typeface="Arial" panose="020B0604020202020204" pitchFamily="34" charset="0"/>
              </a:rPr>
              <a:t>Điều </a:t>
            </a:r>
            <a:r>
              <a:rPr lang="vi-VN" sz="2600" b="1">
                <a:solidFill>
                  <a:srgbClr val="FF0000"/>
                </a:solidFill>
                <a:latin typeface="Arial" panose="020B0604020202020204" pitchFamily="34" charset="0"/>
                <a:cs typeface="Arial" panose="020B0604020202020204" pitchFamily="34" charset="0"/>
              </a:rPr>
              <a:t>7. Hình thức khai thác nguồn lực tài chính </a:t>
            </a:r>
            <a:r>
              <a:rPr lang="en-US" sz="2600" b="1" smtClean="0">
                <a:solidFill>
                  <a:srgbClr val="FF0000"/>
                </a:solidFill>
                <a:latin typeface="Arial" panose="020B0604020202020204" pitchFamily="34" charset="0"/>
                <a:cs typeface="Arial" panose="020B0604020202020204" pitchFamily="34" charset="0"/>
              </a:rPr>
              <a:t/>
            </a:r>
            <a:br>
              <a:rPr lang="en-US" sz="2600" b="1" smtClean="0">
                <a:solidFill>
                  <a:srgbClr val="FF0000"/>
                </a:solidFill>
                <a:latin typeface="Arial" panose="020B0604020202020204" pitchFamily="34" charset="0"/>
                <a:cs typeface="Arial" panose="020B0604020202020204" pitchFamily="34" charset="0"/>
              </a:rPr>
            </a:br>
            <a:r>
              <a:rPr lang="vi-VN" sz="2600" b="1" smtClean="0">
                <a:solidFill>
                  <a:srgbClr val="FF0000"/>
                </a:solidFill>
                <a:latin typeface="Arial" panose="020B0604020202020204" pitchFamily="34" charset="0"/>
                <a:cs typeface="Arial" panose="020B0604020202020204" pitchFamily="34" charset="0"/>
              </a:rPr>
              <a:t>từ </a:t>
            </a:r>
            <a:r>
              <a:rPr lang="vi-VN" sz="2600" b="1">
                <a:solidFill>
                  <a:srgbClr val="FF0000"/>
                </a:solidFill>
                <a:latin typeface="Arial" panose="020B0604020202020204" pitchFamily="34" charset="0"/>
                <a:cs typeface="Arial" panose="020B0604020202020204" pitchFamily="34" charset="0"/>
              </a:rPr>
              <a:t>tài sản công</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0000FF"/>
                </a:solidFill>
                <a:latin typeface="Arial" charset="0"/>
              </a:rPr>
              <a:t>Giao </a:t>
            </a:r>
            <a:r>
              <a:rPr lang="vi-VN" sz="2200" b="1" kern="0">
                <a:solidFill>
                  <a:srgbClr val="0000FF"/>
                </a:solidFill>
                <a:latin typeface="Arial" charset="0"/>
              </a:rPr>
              <a:t>quyền sử dụng tài sản </a:t>
            </a:r>
            <a:r>
              <a:rPr lang="vi-VN" sz="2200" b="1" kern="0" smtClean="0">
                <a:solidFill>
                  <a:srgbClr val="0000FF"/>
                </a:solidFill>
                <a:latin typeface="Arial" charset="0"/>
              </a:rPr>
              <a:t>công.</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0000FF"/>
                </a:solidFill>
                <a:latin typeface="Arial" charset="0"/>
              </a:rPr>
              <a:t>Cấp </a:t>
            </a:r>
            <a:r>
              <a:rPr lang="vi-VN" sz="2200" b="1" kern="0">
                <a:solidFill>
                  <a:srgbClr val="0000FF"/>
                </a:solidFill>
                <a:latin typeface="Arial" charset="0"/>
              </a:rPr>
              <a:t>quyền khai thác tài sản </a:t>
            </a:r>
            <a:r>
              <a:rPr lang="vi-VN" sz="2200" b="1" kern="0" smtClean="0">
                <a:solidFill>
                  <a:srgbClr val="0000FF"/>
                </a:solidFill>
                <a:latin typeface="Arial" charset="0"/>
              </a:rPr>
              <a:t>công.</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0000FF"/>
                </a:solidFill>
                <a:latin typeface="Arial" charset="0"/>
              </a:rPr>
              <a:t>Cho </a:t>
            </a:r>
            <a:r>
              <a:rPr lang="vi-VN" sz="2200" b="1" kern="0">
                <a:solidFill>
                  <a:srgbClr val="0000FF"/>
                </a:solidFill>
                <a:latin typeface="Arial" charset="0"/>
              </a:rPr>
              <a:t>thuê tài sản </a:t>
            </a:r>
            <a:r>
              <a:rPr lang="vi-VN" sz="2200" b="1" kern="0" smtClean="0">
                <a:solidFill>
                  <a:srgbClr val="0000FF"/>
                </a:solidFill>
                <a:latin typeface="Arial" charset="0"/>
              </a:rPr>
              <a:t>công.</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0000FF"/>
                </a:solidFill>
                <a:latin typeface="Arial" charset="0"/>
              </a:rPr>
              <a:t>Chuyển </a:t>
            </a:r>
            <a:r>
              <a:rPr lang="vi-VN" sz="2200" b="1" kern="0">
                <a:solidFill>
                  <a:srgbClr val="0000FF"/>
                </a:solidFill>
                <a:latin typeface="Arial" charset="0"/>
              </a:rPr>
              <a:t>nhượng, cho thuê quyền khai thác, quyền sử dụng tài sản </a:t>
            </a:r>
            <a:r>
              <a:rPr lang="vi-VN" sz="2200" b="1" kern="0" smtClean="0">
                <a:solidFill>
                  <a:srgbClr val="0000FF"/>
                </a:solidFill>
                <a:latin typeface="Arial" charset="0"/>
              </a:rPr>
              <a:t>công.</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0000FF"/>
                </a:solidFill>
                <a:latin typeface="Arial" charset="0"/>
              </a:rPr>
              <a:t>Sử </a:t>
            </a:r>
            <a:r>
              <a:rPr lang="vi-VN" sz="2200" b="1" kern="0">
                <a:solidFill>
                  <a:srgbClr val="0000FF"/>
                </a:solidFill>
                <a:latin typeface="Arial" charset="0"/>
              </a:rPr>
              <a:t>dụng tài sản công vào mục đích kinh doanh, liên doanh, liên </a:t>
            </a:r>
            <a:r>
              <a:rPr lang="vi-VN" sz="2200" b="1" kern="0" smtClean="0">
                <a:solidFill>
                  <a:srgbClr val="0000FF"/>
                </a:solidFill>
                <a:latin typeface="Arial" charset="0"/>
              </a:rPr>
              <a:t>kết.</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0000FF"/>
                </a:solidFill>
                <a:latin typeface="Arial" charset="0"/>
              </a:rPr>
              <a:t>Sử </a:t>
            </a:r>
            <a:r>
              <a:rPr lang="vi-VN" sz="2200" b="1" kern="0">
                <a:solidFill>
                  <a:srgbClr val="0000FF"/>
                </a:solidFill>
                <a:latin typeface="Arial" charset="0"/>
              </a:rPr>
              <a:t>dụng tài sản công để thanh toán các nghĩa vụ của </a:t>
            </a:r>
            <a:r>
              <a:rPr lang="en-US" sz="2200" b="1" kern="0" smtClean="0">
                <a:solidFill>
                  <a:srgbClr val="0000FF"/>
                </a:solidFill>
                <a:latin typeface="Arial" charset="0"/>
              </a:rPr>
              <a:t/>
            </a:r>
            <a:br>
              <a:rPr lang="en-US" sz="2200" b="1" kern="0" smtClean="0">
                <a:solidFill>
                  <a:srgbClr val="0000FF"/>
                </a:solidFill>
                <a:latin typeface="Arial" charset="0"/>
              </a:rPr>
            </a:br>
            <a:r>
              <a:rPr lang="vi-VN" sz="2200" b="1" kern="0" smtClean="0">
                <a:solidFill>
                  <a:srgbClr val="0000FF"/>
                </a:solidFill>
                <a:latin typeface="Arial" charset="0"/>
              </a:rPr>
              <a:t>Nhà nước.</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0000FF"/>
                </a:solidFill>
                <a:latin typeface="Arial" charset="0"/>
              </a:rPr>
              <a:t>Bán</a:t>
            </a:r>
            <a:r>
              <a:rPr lang="vi-VN" sz="2200" b="1" kern="0">
                <a:solidFill>
                  <a:srgbClr val="0000FF"/>
                </a:solidFill>
                <a:latin typeface="Arial" charset="0"/>
              </a:rPr>
              <a:t>, thanh lý tài sản </a:t>
            </a:r>
            <a:r>
              <a:rPr lang="vi-VN" sz="2200" b="1" kern="0" smtClean="0">
                <a:solidFill>
                  <a:srgbClr val="0000FF"/>
                </a:solidFill>
                <a:latin typeface="Arial" charset="0"/>
              </a:rPr>
              <a:t>công.</a:t>
            </a:r>
            <a:endParaRPr lang="en-US" sz="2200" b="1" kern="0" smtClea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r>
              <a:rPr lang="vi-VN" sz="2200" b="1" kern="0" smtClean="0">
                <a:solidFill>
                  <a:srgbClr val="0000FF"/>
                </a:solidFill>
                <a:latin typeface="Arial" charset="0"/>
              </a:rPr>
              <a:t>Hình </a:t>
            </a:r>
            <a:r>
              <a:rPr lang="vi-VN" sz="2200" b="1" kern="0">
                <a:solidFill>
                  <a:srgbClr val="0000FF"/>
                </a:solidFill>
                <a:latin typeface="Arial" charset="0"/>
              </a:rPr>
              <a:t>thức khác theo quy định của pháp luật.</a:t>
            </a:r>
            <a:endParaRPr lang="en-US" sz="2200" b="1" kern="0">
              <a:solidFill>
                <a:srgbClr val="0000FF"/>
              </a:solidFill>
              <a:latin typeface="Arial" charset="0"/>
            </a:endParaRPr>
          </a:p>
          <a:p>
            <a:pPr indent="-457200" algn="just" eaLnBrk="1" hangingPunct="1">
              <a:lnSpc>
                <a:spcPct val="110000"/>
              </a:lnSpc>
              <a:spcBef>
                <a:spcPts val="1200"/>
              </a:spcBef>
              <a:spcAft>
                <a:spcPts val="0"/>
              </a:spcAft>
              <a:buClr>
                <a:srgbClr val="FF0000"/>
              </a:buClr>
              <a:buFont typeface="+mj-lt"/>
              <a:buAutoNum type="arabicPeriod"/>
              <a:defRPr/>
            </a:pPr>
            <a:endParaRPr lang="en-US" sz="2200" b="1" kern="0">
              <a:solidFill>
                <a:srgbClr val="0000FF"/>
              </a:solidFill>
              <a:latin typeface="Arial" charset="0"/>
            </a:endParaRPr>
          </a:p>
        </p:txBody>
      </p:sp>
    </p:spTree>
    <p:extLst>
      <p:ext uri="{BB962C8B-B14F-4D97-AF65-F5344CB8AC3E}">
        <p14:creationId xmlns:p14="http://schemas.microsoft.com/office/powerpoint/2010/main" val="576332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0000"/>
              </a:lnSpc>
              <a:spcBef>
                <a:spcPts val="1200"/>
              </a:spcBef>
              <a:spcAft>
                <a:spcPts val="0"/>
              </a:spcAft>
              <a:defRPr/>
            </a:pPr>
            <a:r>
              <a:rPr lang="vi-VN" sz="2500" b="1" smtClean="0">
                <a:solidFill>
                  <a:srgbClr val="FF0000"/>
                </a:solidFill>
                <a:latin typeface="Arial" panose="020B0604020202020204" pitchFamily="34" charset="0"/>
                <a:cs typeface="Arial" panose="020B0604020202020204" pitchFamily="34" charset="0"/>
              </a:rPr>
              <a:t>Điều </a:t>
            </a:r>
            <a:r>
              <a:rPr lang="vi-VN" sz="2500" b="1">
                <a:solidFill>
                  <a:srgbClr val="FF0000"/>
                </a:solidFill>
                <a:latin typeface="Arial" panose="020B0604020202020204" pitchFamily="34" charset="0"/>
                <a:cs typeface="Arial" panose="020B0604020202020204" pitchFamily="34" charset="0"/>
              </a:rPr>
              <a:t>10. Các hành vi bị nghiêm cấm trong quản lý</a:t>
            </a:r>
            <a:r>
              <a:rPr lang="vi-VN" sz="2500" b="1">
                <a:solidFill>
                  <a:srgbClr val="FF0000"/>
                </a:solidFill>
                <a:latin typeface="Arial" panose="020B0604020202020204" pitchFamily="34" charset="0"/>
                <a:cs typeface="Arial" panose="020B0604020202020204" pitchFamily="34" charset="0"/>
              </a:rPr>
              <a:t>, </a:t>
            </a:r>
            <a:r>
              <a:rPr lang="en-US" sz="2500" b="1" smtClean="0">
                <a:solidFill>
                  <a:srgbClr val="FF0000"/>
                </a:solidFill>
                <a:latin typeface="Arial" panose="020B0604020202020204" pitchFamily="34" charset="0"/>
                <a:cs typeface="Arial" panose="020B0604020202020204" pitchFamily="34" charset="0"/>
              </a:rPr>
              <a:t/>
            </a:r>
            <a:br>
              <a:rPr lang="en-US" sz="2500" b="1" smtClean="0">
                <a:solidFill>
                  <a:srgbClr val="FF0000"/>
                </a:solidFill>
                <a:latin typeface="Arial" panose="020B0604020202020204" pitchFamily="34" charset="0"/>
                <a:cs typeface="Arial" panose="020B0604020202020204" pitchFamily="34" charset="0"/>
              </a:rPr>
            </a:br>
            <a:r>
              <a:rPr lang="vi-VN" sz="2500" b="1" smtClean="0">
                <a:solidFill>
                  <a:srgbClr val="FF0000"/>
                </a:solidFill>
                <a:latin typeface="Arial" panose="020B0604020202020204" pitchFamily="34" charset="0"/>
                <a:cs typeface="Arial" panose="020B0604020202020204" pitchFamily="34" charset="0"/>
              </a:rPr>
              <a:t>sử </a:t>
            </a:r>
            <a:r>
              <a:rPr lang="vi-VN" sz="2500" b="1">
                <a:solidFill>
                  <a:srgbClr val="FF0000"/>
                </a:solidFill>
                <a:latin typeface="Arial" panose="020B0604020202020204" pitchFamily="34" charset="0"/>
                <a:cs typeface="Arial" panose="020B0604020202020204" pitchFamily="34" charset="0"/>
              </a:rPr>
              <a:t>dụng tài sản công</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mj-lt"/>
              <a:buAutoNum type="arabicPeriod"/>
              <a:defRPr/>
            </a:pPr>
            <a:r>
              <a:rPr lang="vi-VN" sz="2100" b="1" kern="0" smtClean="0">
                <a:solidFill>
                  <a:srgbClr val="0000FF"/>
                </a:solidFill>
                <a:latin typeface="Arial" charset="0"/>
              </a:rPr>
              <a:t>Lợi </a:t>
            </a:r>
            <a:r>
              <a:rPr lang="vi-VN" sz="2100" b="1" kern="0">
                <a:solidFill>
                  <a:srgbClr val="0000FF"/>
                </a:solidFill>
                <a:latin typeface="Arial" charset="0"/>
              </a:rPr>
              <a:t>dụng, lạm dụng chức vụ, quyền hạn chiếm đoạt, chiếm giữ và sử dụng trái phép tài </a:t>
            </a:r>
            <a:r>
              <a:rPr lang="vi-VN" sz="2100" b="1" kern="0">
                <a:solidFill>
                  <a:srgbClr val="0000FF"/>
                </a:solidFill>
                <a:latin typeface="Arial" charset="0"/>
              </a:rPr>
              <a:t>sản </a:t>
            </a:r>
            <a:r>
              <a:rPr lang="vi-VN" sz="2100" b="1" kern="0" smtClean="0">
                <a:solidFill>
                  <a:srgbClr val="0000FF"/>
                </a:solidFill>
                <a:latin typeface="Arial" charset="0"/>
              </a:rPr>
              <a:t>công.</a:t>
            </a:r>
            <a:endParaRPr lang="en-US" sz="2100" b="1" kern="0" smtClean="0">
              <a:solidFill>
                <a:srgbClr val="0000FF"/>
              </a:solidFill>
              <a:latin typeface="Arial" charset="0"/>
            </a:endParaRPr>
          </a:p>
          <a:p>
            <a:pPr indent="-457200" algn="just" eaLnBrk="1" hangingPunct="1">
              <a:lnSpc>
                <a:spcPct val="105000"/>
              </a:lnSpc>
              <a:spcBef>
                <a:spcPts val="800"/>
              </a:spcBef>
              <a:spcAft>
                <a:spcPts val="0"/>
              </a:spcAft>
              <a:buClr>
                <a:srgbClr val="FF0000"/>
              </a:buClr>
              <a:buFont typeface="+mj-lt"/>
              <a:buAutoNum type="arabicPeriod"/>
              <a:defRPr/>
            </a:pPr>
            <a:r>
              <a:rPr lang="vi-VN" sz="2100" b="1" kern="0" smtClean="0">
                <a:solidFill>
                  <a:srgbClr val="0000FF"/>
                </a:solidFill>
                <a:latin typeface="Arial" charset="0"/>
              </a:rPr>
              <a:t>Đầu </a:t>
            </a:r>
            <a:r>
              <a:rPr lang="vi-VN" sz="2100" b="1" kern="0">
                <a:solidFill>
                  <a:srgbClr val="0000FF"/>
                </a:solidFill>
                <a:latin typeface="Arial" charset="0"/>
              </a:rPr>
              <a:t>tư xây dựng, mua sắm, giao, thuê, sử dụng tài sản công không đúng mục đích, chế độ, vượt tiêu chuẩn, </a:t>
            </a:r>
            <a:r>
              <a:rPr lang="vi-VN" sz="2100" b="1" kern="0">
                <a:solidFill>
                  <a:srgbClr val="0000FF"/>
                </a:solidFill>
                <a:latin typeface="Arial" charset="0"/>
              </a:rPr>
              <a:t>định </a:t>
            </a:r>
            <a:r>
              <a:rPr lang="vi-VN" sz="2100" b="1" kern="0" smtClean="0">
                <a:solidFill>
                  <a:srgbClr val="0000FF"/>
                </a:solidFill>
                <a:latin typeface="Arial" charset="0"/>
              </a:rPr>
              <a:t>mức.</a:t>
            </a:r>
            <a:endParaRPr lang="en-US" sz="2100" b="1" kern="0" smtClean="0">
              <a:solidFill>
                <a:srgbClr val="0000FF"/>
              </a:solidFill>
              <a:latin typeface="Arial" charset="0"/>
            </a:endParaRPr>
          </a:p>
          <a:p>
            <a:pPr indent="-457200" algn="just" eaLnBrk="1" hangingPunct="1">
              <a:lnSpc>
                <a:spcPct val="105000"/>
              </a:lnSpc>
              <a:spcBef>
                <a:spcPts val="800"/>
              </a:spcBef>
              <a:spcAft>
                <a:spcPts val="0"/>
              </a:spcAft>
              <a:buClr>
                <a:srgbClr val="FF0000"/>
              </a:buClr>
              <a:buFont typeface="+mj-lt"/>
              <a:buAutoNum type="arabicPeriod"/>
              <a:defRPr/>
            </a:pPr>
            <a:r>
              <a:rPr lang="vi-VN" sz="2100" b="1" kern="0" smtClean="0">
                <a:solidFill>
                  <a:srgbClr val="0000FF"/>
                </a:solidFill>
                <a:latin typeface="Arial" charset="0"/>
              </a:rPr>
              <a:t>Giao </a:t>
            </a:r>
            <a:r>
              <a:rPr lang="vi-VN" sz="2100" b="1" kern="0">
                <a:solidFill>
                  <a:srgbClr val="0000FF"/>
                </a:solidFill>
                <a:latin typeface="Arial" charset="0"/>
              </a:rPr>
              <a:t>tài sản công cho cơ quan, tổ chức, đơn vị, cá nhân vượt tiêu chuẩn, định mức hoặc giao cho cơ quan, tổ chức, đơn vị, cá nhân không có nhu cầu </a:t>
            </a:r>
            <a:r>
              <a:rPr lang="vi-VN" sz="2100" b="1" kern="0">
                <a:solidFill>
                  <a:srgbClr val="0000FF"/>
                </a:solidFill>
                <a:latin typeface="Arial" charset="0"/>
              </a:rPr>
              <a:t>sử </a:t>
            </a:r>
            <a:r>
              <a:rPr lang="vi-VN" sz="2100" b="1" kern="0" smtClean="0">
                <a:solidFill>
                  <a:srgbClr val="0000FF"/>
                </a:solidFill>
                <a:latin typeface="Arial" charset="0"/>
              </a:rPr>
              <a:t>dụng.</a:t>
            </a:r>
            <a:endParaRPr lang="en-US" sz="2100" b="1" kern="0" smtClean="0">
              <a:solidFill>
                <a:srgbClr val="0000FF"/>
              </a:solidFill>
              <a:latin typeface="Arial" charset="0"/>
            </a:endParaRPr>
          </a:p>
          <a:p>
            <a:pPr indent="-457200" algn="just" eaLnBrk="1" hangingPunct="1">
              <a:lnSpc>
                <a:spcPct val="105000"/>
              </a:lnSpc>
              <a:spcBef>
                <a:spcPts val="800"/>
              </a:spcBef>
              <a:spcAft>
                <a:spcPts val="0"/>
              </a:spcAft>
              <a:buClr>
                <a:srgbClr val="FF0000"/>
              </a:buClr>
              <a:buFont typeface="+mj-lt"/>
              <a:buAutoNum type="arabicPeriod"/>
              <a:defRPr/>
            </a:pPr>
            <a:r>
              <a:rPr lang="vi-VN" sz="2100" b="1" kern="0" smtClean="0">
                <a:solidFill>
                  <a:srgbClr val="0000FF"/>
                </a:solidFill>
                <a:latin typeface="Arial" charset="0"/>
              </a:rPr>
              <a:t>Sử </a:t>
            </a:r>
            <a:r>
              <a:rPr lang="vi-VN" sz="2100" b="1" kern="0">
                <a:solidFill>
                  <a:srgbClr val="0000FF"/>
                </a:solidFill>
                <a:latin typeface="Arial" charset="0"/>
              </a:rPr>
              <a:t>dụng xe ô tô và tài sản công khác do tổ chức, cá nhân tặng cho không đúng mục đích, chế độ, vượt tiêu chuẩn, </a:t>
            </a:r>
            <a:r>
              <a:rPr lang="vi-VN" sz="2100" b="1" kern="0">
                <a:solidFill>
                  <a:srgbClr val="0000FF"/>
                </a:solidFill>
                <a:latin typeface="Arial" charset="0"/>
              </a:rPr>
              <a:t>định </a:t>
            </a:r>
            <a:r>
              <a:rPr lang="vi-VN" sz="2100" b="1" kern="0" smtClean="0">
                <a:solidFill>
                  <a:srgbClr val="0000FF"/>
                </a:solidFill>
                <a:latin typeface="Arial" charset="0"/>
              </a:rPr>
              <a:t>mức.</a:t>
            </a:r>
            <a:endParaRPr lang="en-US" sz="2100" b="1" kern="0" smtClean="0">
              <a:solidFill>
                <a:srgbClr val="0000FF"/>
              </a:solidFill>
              <a:latin typeface="Arial" charset="0"/>
            </a:endParaRPr>
          </a:p>
          <a:p>
            <a:pPr indent="-457200" algn="just" eaLnBrk="1" hangingPunct="1">
              <a:lnSpc>
                <a:spcPct val="105000"/>
              </a:lnSpc>
              <a:spcBef>
                <a:spcPts val="800"/>
              </a:spcBef>
              <a:spcAft>
                <a:spcPts val="0"/>
              </a:spcAft>
              <a:buClr>
                <a:srgbClr val="FF0000"/>
              </a:buClr>
              <a:buFont typeface="+mj-lt"/>
              <a:buAutoNum type="arabicPeriod"/>
              <a:defRPr/>
            </a:pPr>
            <a:r>
              <a:rPr lang="vi-VN" sz="2100" b="1" kern="0" smtClean="0">
                <a:solidFill>
                  <a:srgbClr val="0000FF"/>
                </a:solidFill>
                <a:latin typeface="Arial" charset="0"/>
              </a:rPr>
              <a:t>Sử </a:t>
            </a:r>
            <a:r>
              <a:rPr lang="vi-VN" sz="2100" b="1" kern="0">
                <a:solidFill>
                  <a:srgbClr val="0000FF"/>
                </a:solidFill>
                <a:latin typeface="Arial" charset="0"/>
              </a:rPr>
              <a:t>dụng hoặc không sử dụng tài sản công được giao gây lãng phí; sử dụng tài sản công vào mục đích kinh doanh, cho thuê, liên doanh, liên kết không phù hợp với mục đích sử dụng của tài sản, làm ảnh hưởng đến việc thực hiện chức năng, nhiệm vụ do Nhà nước giao; sử dụng tài sản công để kinh doanh trái pháp </a:t>
            </a:r>
            <a:r>
              <a:rPr lang="vi-VN" sz="2100" b="1" kern="0">
                <a:solidFill>
                  <a:srgbClr val="0000FF"/>
                </a:solidFill>
                <a:latin typeface="Arial" charset="0"/>
              </a:rPr>
              <a:t>luật</a:t>
            </a:r>
            <a:r>
              <a:rPr lang="vi-VN" sz="2100" b="1" kern="0" smtClean="0">
                <a:solidFill>
                  <a:srgbClr val="0000FF"/>
                </a:solidFill>
                <a:latin typeface="Arial" charset="0"/>
              </a:rPr>
              <a:t>.</a:t>
            </a:r>
            <a:endParaRPr lang="en-US" sz="2100" b="1" kern="0">
              <a:solidFill>
                <a:srgbClr val="0000FF"/>
              </a:solidFill>
              <a:latin typeface="Arial" charset="0"/>
            </a:endParaRPr>
          </a:p>
        </p:txBody>
      </p:sp>
    </p:spTree>
    <p:extLst>
      <p:ext uri="{BB962C8B-B14F-4D97-AF65-F5344CB8AC3E}">
        <p14:creationId xmlns:p14="http://schemas.microsoft.com/office/powerpoint/2010/main" val="7001335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0000"/>
              </a:lnSpc>
              <a:spcBef>
                <a:spcPts val="1200"/>
              </a:spcBef>
              <a:spcAft>
                <a:spcPts val="0"/>
              </a:spcAft>
              <a:defRPr/>
            </a:pPr>
            <a:r>
              <a:rPr lang="vi-VN" sz="2500" b="1" smtClean="0">
                <a:solidFill>
                  <a:srgbClr val="FF0000"/>
                </a:solidFill>
                <a:latin typeface="Arial" panose="020B0604020202020204" pitchFamily="34" charset="0"/>
                <a:cs typeface="Arial" panose="020B0604020202020204" pitchFamily="34" charset="0"/>
              </a:rPr>
              <a:t>Điều </a:t>
            </a:r>
            <a:r>
              <a:rPr lang="vi-VN" sz="2500" b="1">
                <a:solidFill>
                  <a:srgbClr val="FF0000"/>
                </a:solidFill>
                <a:latin typeface="Arial" panose="020B0604020202020204" pitchFamily="34" charset="0"/>
                <a:cs typeface="Arial" panose="020B0604020202020204" pitchFamily="34" charset="0"/>
              </a:rPr>
              <a:t>10. Các hành vi bị nghiêm cấm trong quản lý</a:t>
            </a:r>
            <a:r>
              <a:rPr lang="vi-VN" sz="2500" b="1">
                <a:solidFill>
                  <a:srgbClr val="FF0000"/>
                </a:solidFill>
                <a:latin typeface="Arial" panose="020B0604020202020204" pitchFamily="34" charset="0"/>
                <a:cs typeface="Arial" panose="020B0604020202020204" pitchFamily="34" charset="0"/>
              </a:rPr>
              <a:t>, </a:t>
            </a:r>
            <a:r>
              <a:rPr lang="en-US" sz="2500" b="1" smtClean="0">
                <a:solidFill>
                  <a:srgbClr val="FF0000"/>
                </a:solidFill>
                <a:latin typeface="Arial" panose="020B0604020202020204" pitchFamily="34" charset="0"/>
                <a:cs typeface="Arial" panose="020B0604020202020204" pitchFamily="34" charset="0"/>
              </a:rPr>
              <a:t/>
            </a:r>
            <a:br>
              <a:rPr lang="en-US" sz="2500" b="1" smtClean="0">
                <a:solidFill>
                  <a:srgbClr val="FF0000"/>
                </a:solidFill>
                <a:latin typeface="Arial" panose="020B0604020202020204" pitchFamily="34" charset="0"/>
                <a:cs typeface="Arial" panose="020B0604020202020204" pitchFamily="34" charset="0"/>
              </a:rPr>
            </a:br>
            <a:r>
              <a:rPr lang="vi-VN" sz="2500" b="1" smtClean="0">
                <a:solidFill>
                  <a:srgbClr val="FF0000"/>
                </a:solidFill>
                <a:latin typeface="Arial" panose="020B0604020202020204" pitchFamily="34" charset="0"/>
                <a:cs typeface="Arial" panose="020B0604020202020204" pitchFamily="34" charset="0"/>
              </a:rPr>
              <a:t>sử </a:t>
            </a:r>
            <a:r>
              <a:rPr lang="vi-VN" sz="2500" b="1">
                <a:solidFill>
                  <a:srgbClr val="FF0000"/>
                </a:solidFill>
                <a:latin typeface="Arial" panose="020B0604020202020204" pitchFamily="34" charset="0"/>
                <a:cs typeface="Arial" panose="020B0604020202020204" pitchFamily="34" charset="0"/>
              </a:rPr>
              <a:t>dụng tài sản công</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startAt="6"/>
              <a:defRPr/>
            </a:pPr>
            <a:r>
              <a:rPr lang="vi-VN" sz="2300" b="1" kern="0" smtClean="0">
                <a:solidFill>
                  <a:srgbClr val="0000FF"/>
                </a:solidFill>
                <a:latin typeface="Arial" charset="0"/>
              </a:rPr>
              <a:t>Xử </a:t>
            </a:r>
            <a:r>
              <a:rPr lang="vi-VN" sz="2300" b="1" kern="0">
                <a:solidFill>
                  <a:srgbClr val="0000FF"/>
                </a:solidFill>
                <a:latin typeface="Arial" charset="0"/>
              </a:rPr>
              <a:t>lý tài sản công trái quy định của </a:t>
            </a:r>
            <a:r>
              <a:rPr lang="vi-VN" sz="2300" b="1" kern="0">
                <a:solidFill>
                  <a:srgbClr val="0000FF"/>
                </a:solidFill>
                <a:latin typeface="Arial" charset="0"/>
              </a:rPr>
              <a:t>pháp </a:t>
            </a:r>
            <a:r>
              <a:rPr lang="vi-VN" sz="2300" b="1" kern="0" smtClean="0">
                <a:solidFill>
                  <a:srgbClr val="0000FF"/>
                </a:solidFill>
                <a:latin typeface="Arial" charset="0"/>
              </a:rPr>
              <a:t>luật.</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startAt="6"/>
              <a:defRPr/>
            </a:pPr>
            <a:r>
              <a:rPr lang="vi-VN" sz="2300" b="1" kern="0" smtClean="0">
                <a:solidFill>
                  <a:srgbClr val="0000FF"/>
                </a:solidFill>
                <a:latin typeface="Arial" charset="0"/>
              </a:rPr>
              <a:t>Hủy </a:t>
            </a:r>
            <a:r>
              <a:rPr lang="vi-VN" sz="2300" b="1" kern="0">
                <a:solidFill>
                  <a:srgbClr val="0000FF"/>
                </a:solidFill>
                <a:latin typeface="Arial" charset="0"/>
              </a:rPr>
              <a:t>hoại hoặc cố ý làm hư hỏng tài </a:t>
            </a:r>
            <a:r>
              <a:rPr lang="vi-VN" sz="2300" b="1" kern="0">
                <a:solidFill>
                  <a:srgbClr val="0000FF"/>
                </a:solidFill>
                <a:latin typeface="Arial" charset="0"/>
              </a:rPr>
              <a:t>sản </a:t>
            </a:r>
            <a:r>
              <a:rPr lang="vi-VN" sz="2300" b="1" kern="0" smtClean="0">
                <a:solidFill>
                  <a:srgbClr val="0000FF"/>
                </a:solidFill>
                <a:latin typeface="Arial" charset="0"/>
              </a:rPr>
              <a:t>công.</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startAt="6"/>
              <a:defRPr/>
            </a:pPr>
            <a:r>
              <a:rPr lang="vi-VN" sz="2300" b="1" kern="0" smtClean="0">
                <a:solidFill>
                  <a:srgbClr val="0000FF"/>
                </a:solidFill>
                <a:latin typeface="Arial" charset="0"/>
              </a:rPr>
              <a:t>Chiếm </a:t>
            </a:r>
            <a:r>
              <a:rPr lang="vi-VN" sz="2300" b="1" kern="0">
                <a:solidFill>
                  <a:srgbClr val="0000FF"/>
                </a:solidFill>
                <a:latin typeface="Arial" charset="0"/>
              </a:rPr>
              <a:t>đoạt, chiếm giữ, sử dụng trái phép tài </a:t>
            </a:r>
            <a:r>
              <a:rPr lang="vi-VN" sz="2300" b="1" kern="0">
                <a:solidFill>
                  <a:srgbClr val="0000FF"/>
                </a:solidFill>
                <a:latin typeface="Arial" charset="0"/>
              </a:rPr>
              <a:t>sản </a:t>
            </a:r>
            <a:r>
              <a:rPr lang="vi-VN" sz="2300" b="1" kern="0" smtClean="0">
                <a:solidFill>
                  <a:srgbClr val="0000FF"/>
                </a:solidFill>
                <a:latin typeface="Arial" charset="0"/>
              </a:rPr>
              <a:t>công.</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startAt="6"/>
              <a:defRPr/>
            </a:pPr>
            <a:r>
              <a:rPr lang="vi-VN" sz="2300" b="1" kern="0" smtClean="0">
                <a:solidFill>
                  <a:srgbClr val="0000FF"/>
                </a:solidFill>
                <a:latin typeface="Arial" charset="0"/>
              </a:rPr>
              <a:t>Không </a:t>
            </a:r>
            <a:r>
              <a:rPr lang="vi-VN" sz="2300" b="1" kern="0">
                <a:solidFill>
                  <a:srgbClr val="0000FF"/>
                </a:solidFill>
                <a:latin typeface="Arial" charset="0"/>
              </a:rPr>
              <a:t>thực hiện hoặc thực hiện không đầy đủ trách nhiệm, nghĩa vụ trong quản lý, sử dụng tài sản công theo quy định của </a:t>
            </a:r>
            <a:r>
              <a:rPr lang="vi-VN" sz="2300" b="1" kern="0">
                <a:solidFill>
                  <a:srgbClr val="0000FF"/>
                </a:solidFill>
                <a:latin typeface="Arial" charset="0"/>
              </a:rPr>
              <a:t>pháp </a:t>
            </a:r>
            <a:r>
              <a:rPr lang="vi-VN" sz="2300" b="1" kern="0" smtClean="0">
                <a:solidFill>
                  <a:srgbClr val="0000FF"/>
                </a:solidFill>
                <a:latin typeface="Arial" charset="0"/>
              </a:rPr>
              <a:t>luật.</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startAt="6"/>
              <a:defRPr/>
            </a:pPr>
            <a:r>
              <a:rPr lang="en-US" sz="2300" b="1" kern="0" smtClean="0">
                <a:solidFill>
                  <a:srgbClr val="0000FF"/>
                </a:solidFill>
                <a:latin typeface="Arial" charset="0"/>
              </a:rPr>
              <a:t>H</a:t>
            </a:r>
            <a:r>
              <a:rPr lang="vi-VN" sz="2300" b="1" kern="0">
                <a:solidFill>
                  <a:srgbClr val="0000FF"/>
                </a:solidFill>
                <a:latin typeface="Arial" charset="0"/>
              </a:rPr>
              <a:t>ành vi bị </a:t>
            </a:r>
            <a:r>
              <a:rPr lang="en-US" sz="2300" b="1" kern="0">
                <a:solidFill>
                  <a:srgbClr val="0000FF"/>
                </a:solidFill>
                <a:latin typeface="Arial" charset="0"/>
              </a:rPr>
              <a:t>nghiêm </a:t>
            </a:r>
            <a:r>
              <a:rPr lang="vi-VN" sz="2300" b="1" kern="0">
                <a:solidFill>
                  <a:srgbClr val="0000FF"/>
                </a:solidFill>
                <a:latin typeface="Arial" charset="0"/>
              </a:rPr>
              <a:t>cấm khác trong quản lý, sử dụng tài sản công theo quy định của pháp luật có liên </a:t>
            </a:r>
            <a:r>
              <a:rPr lang="vi-VN" sz="2300" b="1" kern="0">
                <a:solidFill>
                  <a:srgbClr val="0000FF"/>
                </a:solidFill>
                <a:latin typeface="Arial" charset="0"/>
              </a:rPr>
              <a:t>quan</a:t>
            </a:r>
            <a:r>
              <a:rPr lang="vi-VN" sz="2300" b="1" kern="0" smtClean="0">
                <a:solidFill>
                  <a:srgbClr val="0000FF"/>
                </a:solidFill>
                <a:latin typeface="Arial" charset="0"/>
              </a:rPr>
              <a:t>.</a:t>
            </a:r>
            <a:endParaRPr lang="en-US" sz="2300" b="1" kern="0" smtClean="0">
              <a:solidFill>
                <a:srgbClr val="0000FF"/>
              </a:solidFill>
              <a:latin typeface="Arial" charset="0"/>
            </a:endParaRPr>
          </a:p>
        </p:txBody>
      </p:sp>
    </p:spTree>
    <p:extLst>
      <p:ext uri="{BB962C8B-B14F-4D97-AF65-F5344CB8AC3E}">
        <p14:creationId xmlns:p14="http://schemas.microsoft.com/office/powerpoint/2010/main" val="892897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a:xfrm>
            <a:off x="457200" y="152400"/>
            <a:ext cx="8229600" cy="838200"/>
          </a:xfrm>
        </p:spPr>
        <p:txBody>
          <a:bodyPr anchor="ctr"/>
          <a:lstStyle/>
          <a:p>
            <a:pPr algn="ctr">
              <a:lnSpc>
                <a:spcPct val="105000"/>
              </a:lnSpc>
              <a:spcBef>
                <a:spcPts val="0"/>
              </a:spcBef>
            </a:pPr>
            <a:r>
              <a:rPr lang="en-US" sz="2800" b="1" smtClean="0">
                <a:solidFill>
                  <a:srgbClr val="FF0000"/>
                </a:solidFill>
                <a:latin typeface="Arial" panose="020B0604020202020204" pitchFamily="34" charset="0"/>
                <a:cs typeface="Arial" panose="020B0604020202020204" pitchFamily="34" charset="0"/>
              </a:rPr>
              <a:t>MỤC LỤC</a:t>
            </a:r>
            <a:endParaRPr lang="en-US" sz="28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95400"/>
            <a:ext cx="886142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91440" rIns="91440" bIns="0" numCol="1" anchor="t" anchorCtr="0" compatLnSpc="1">
            <a:prstTxWarp prst="textNoShape">
              <a:avLst/>
            </a:prstTxWarp>
          </a:bodyPr>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628650" indent="-514350" algn="just" eaLnBrk="1" hangingPunct="1">
              <a:lnSpc>
                <a:spcPct val="120000"/>
              </a:lnSpc>
              <a:spcBef>
                <a:spcPts val="2200"/>
              </a:spcBef>
              <a:spcAft>
                <a:spcPts val="0"/>
              </a:spcAft>
              <a:buClr>
                <a:srgbClr val="FF0000"/>
              </a:buClr>
              <a:buFont typeface="+mj-lt"/>
              <a:buAutoNum type="arabicPeriod"/>
              <a:defRPr/>
            </a:pPr>
            <a:r>
              <a:rPr lang="en-US" sz="2700" b="1" kern="0">
                <a:solidFill>
                  <a:srgbClr val="0000FF"/>
                </a:solidFill>
                <a:latin typeface="Arial" charset="0"/>
              </a:rPr>
              <a:t>GIỚI THIỆU CHUNG VỀ </a:t>
            </a:r>
            <a:r>
              <a:rPr lang="en-US" altLang="en-US" sz="2700" b="1" kern="0">
                <a:solidFill>
                  <a:srgbClr val="0000FF"/>
                </a:solidFill>
                <a:latin typeface="Arial" charset="0"/>
              </a:rPr>
              <a:t>LUẬT </a:t>
            </a:r>
            <a:r>
              <a:rPr lang="nl-NL" sz="2700" b="1" kern="0">
                <a:solidFill>
                  <a:srgbClr val="0000FF"/>
                </a:solidFill>
                <a:latin typeface="Arial" charset="0"/>
              </a:rPr>
              <a:t>QUẢN LÝ, </a:t>
            </a:r>
            <a:r>
              <a:rPr lang="nl-NL" sz="2700" b="1" kern="0" smtClean="0">
                <a:solidFill>
                  <a:srgbClr val="0000FF"/>
                </a:solidFill>
                <a:latin typeface="Arial" charset="0"/>
              </a:rPr>
              <a:t>SỬ DỤNG TÀI SẢN CÔNG </a:t>
            </a:r>
            <a:r>
              <a:rPr lang="en-US" altLang="en-US" sz="2700" b="1" kern="0">
                <a:solidFill>
                  <a:srgbClr val="0000FF"/>
                </a:solidFill>
                <a:latin typeface="Arial" charset="0"/>
              </a:rPr>
              <a:t>NĂM 2017</a:t>
            </a:r>
            <a:endParaRPr lang="en-US" sz="2700" b="1" kern="0">
              <a:solidFill>
                <a:srgbClr val="0000FF"/>
              </a:solidFill>
              <a:latin typeface="Arial" charset="0"/>
            </a:endParaRPr>
          </a:p>
          <a:p>
            <a:pPr marL="628650" indent="-514350" algn="just" eaLnBrk="1" hangingPunct="1">
              <a:lnSpc>
                <a:spcPct val="120000"/>
              </a:lnSpc>
              <a:spcBef>
                <a:spcPts val="2200"/>
              </a:spcBef>
              <a:spcAft>
                <a:spcPts val="0"/>
              </a:spcAft>
              <a:buClr>
                <a:srgbClr val="FF0000"/>
              </a:buClr>
              <a:buFont typeface="+mj-lt"/>
              <a:buAutoNum type="arabicPeriod"/>
              <a:defRPr/>
            </a:pPr>
            <a:r>
              <a:rPr lang="nl-NL" sz="2700" b="1" kern="0">
                <a:solidFill>
                  <a:srgbClr val="0000FF"/>
                </a:solidFill>
                <a:latin typeface="Arial" charset="0"/>
              </a:rPr>
              <a:t>SỰ CẦN THIẾT BAN HÀNH </a:t>
            </a:r>
            <a:r>
              <a:rPr lang="en-US" altLang="en-US" sz="2700" b="1" kern="0">
                <a:solidFill>
                  <a:srgbClr val="0000FF"/>
                </a:solidFill>
                <a:latin typeface="Arial" charset="0"/>
              </a:rPr>
              <a:t>LUẬT </a:t>
            </a:r>
            <a:r>
              <a:rPr lang="nl-NL" sz="2700" b="1" kern="0">
                <a:solidFill>
                  <a:srgbClr val="0000FF"/>
                </a:solidFill>
                <a:latin typeface="Arial" charset="0"/>
              </a:rPr>
              <a:t>QUẢN LÝ, SỬ DỤNG </a:t>
            </a:r>
            <a:r>
              <a:rPr lang="nl-NL" sz="2700" b="1" kern="0" smtClean="0">
                <a:solidFill>
                  <a:srgbClr val="0000FF"/>
                </a:solidFill>
                <a:latin typeface="Arial" charset="0"/>
              </a:rPr>
              <a:t>TÀI SẢN CÔNG </a:t>
            </a:r>
            <a:r>
              <a:rPr lang="en-US" altLang="en-US" sz="2700" b="1" kern="0">
                <a:solidFill>
                  <a:srgbClr val="0000FF"/>
                </a:solidFill>
                <a:latin typeface="Arial" charset="0"/>
              </a:rPr>
              <a:t>NĂM 2017</a:t>
            </a:r>
            <a:endParaRPr lang="en-US" sz="2700" b="1" kern="0">
              <a:solidFill>
                <a:srgbClr val="0000FF"/>
              </a:solidFill>
              <a:latin typeface="Arial" charset="0"/>
            </a:endParaRPr>
          </a:p>
          <a:p>
            <a:pPr marL="628650" indent="-514350" algn="just" eaLnBrk="1" hangingPunct="1">
              <a:lnSpc>
                <a:spcPct val="120000"/>
              </a:lnSpc>
              <a:spcBef>
                <a:spcPts val="2200"/>
              </a:spcBef>
              <a:spcAft>
                <a:spcPts val="0"/>
              </a:spcAft>
              <a:buClr>
                <a:srgbClr val="FF0000"/>
              </a:buClr>
              <a:buFont typeface="+mj-lt"/>
              <a:buAutoNum type="arabicPeriod"/>
              <a:defRPr/>
            </a:pPr>
            <a:r>
              <a:rPr lang="nl-NL" sz="2700" b="1" kern="0">
                <a:solidFill>
                  <a:srgbClr val="0000FF"/>
                </a:solidFill>
                <a:latin typeface="Arial" charset="0"/>
              </a:rPr>
              <a:t>NHỮNG NỘI DUNG CƠ BẢN CỦA </a:t>
            </a:r>
            <a:r>
              <a:rPr lang="en-US" altLang="en-US" sz="2700" b="1" kern="0">
                <a:solidFill>
                  <a:srgbClr val="0000FF"/>
                </a:solidFill>
                <a:latin typeface="Arial" charset="0"/>
              </a:rPr>
              <a:t>LUẬT </a:t>
            </a:r>
            <a:r>
              <a:rPr lang="nl-NL" sz="2700" b="1" kern="0">
                <a:solidFill>
                  <a:srgbClr val="0000FF"/>
                </a:solidFill>
                <a:latin typeface="Arial" charset="0"/>
              </a:rPr>
              <a:t>QUẢN LÝ, SỬ DỤNG </a:t>
            </a:r>
            <a:r>
              <a:rPr lang="nl-NL" sz="2700" b="1" kern="0" smtClean="0">
                <a:solidFill>
                  <a:srgbClr val="0000FF"/>
                </a:solidFill>
                <a:latin typeface="Arial" charset="0"/>
              </a:rPr>
              <a:t>TÀI SẢN CÔNG </a:t>
            </a:r>
            <a:r>
              <a:rPr lang="en-US" altLang="en-US" sz="2700" b="1" kern="0">
                <a:solidFill>
                  <a:srgbClr val="0000FF"/>
                </a:solidFill>
                <a:latin typeface="Arial" charset="0"/>
              </a:rPr>
              <a:t>NĂM 2017</a:t>
            </a:r>
            <a:endParaRPr lang="nl-NL" sz="2700" b="1" kern="0">
              <a:solidFill>
                <a:srgbClr val="0000FF"/>
              </a:solidFill>
              <a:latin typeface="Arial" charset="0"/>
            </a:endParaRPr>
          </a:p>
        </p:txBody>
      </p:sp>
    </p:spTree>
    <p:extLst>
      <p:ext uri="{BB962C8B-B14F-4D97-AF65-F5344CB8AC3E}">
        <p14:creationId xmlns:p14="http://schemas.microsoft.com/office/powerpoint/2010/main" val="2671297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5000"/>
              </a:lnSpc>
              <a:spcBef>
                <a:spcPts val="800"/>
              </a:spcBef>
              <a:spcAft>
                <a:spcPts val="0"/>
              </a:spcAft>
              <a:defRPr/>
            </a:pPr>
            <a:r>
              <a:rPr lang="vi-VN" sz="2500" b="1" smtClean="0">
                <a:solidFill>
                  <a:srgbClr val="FF0000"/>
                </a:solidFill>
                <a:latin typeface="Arial" panose="020B0604020202020204" pitchFamily="34" charset="0"/>
                <a:cs typeface="Arial" panose="020B0604020202020204" pitchFamily="34" charset="0"/>
              </a:rPr>
              <a:t>Điều </a:t>
            </a:r>
            <a:r>
              <a:rPr lang="vi-VN" sz="2500" b="1">
                <a:solidFill>
                  <a:srgbClr val="FF0000"/>
                </a:solidFill>
                <a:latin typeface="Arial" panose="020B0604020202020204" pitchFamily="34" charset="0"/>
                <a:cs typeface="Arial" panose="020B0604020202020204" pitchFamily="34" charset="0"/>
              </a:rPr>
              <a:t>11. Xử lý vi phạm pháp luật về quản lý, sử </a:t>
            </a:r>
            <a:r>
              <a:rPr lang="vi-VN" sz="2500" b="1">
                <a:solidFill>
                  <a:srgbClr val="FF0000"/>
                </a:solidFill>
                <a:latin typeface="Arial" panose="020B0604020202020204" pitchFamily="34" charset="0"/>
                <a:cs typeface="Arial" panose="020B0604020202020204" pitchFamily="34" charset="0"/>
              </a:rPr>
              <a:t>dụng </a:t>
            </a:r>
            <a:r>
              <a:rPr lang="en-US" sz="2500" b="1" smtClean="0">
                <a:solidFill>
                  <a:srgbClr val="FF0000"/>
                </a:solidFill>
                <a:latin typeface="Arial" panose="020B0604020202020204" pitchFamily="34" charset="0"/>
                <a:cs typeface="Arial" panose="020B0604020202020204" pitchFamily="34" charset="0"/>
              </a:rPr>
              <a:t/>
            </a:r>
            <a:br>
              <a:rPr lang="en-US" sz="2500" b="1" smtClean="0">
                <a:solidFill>
                  <a:srgbClr val="FF0000"/>
                </a:solidFill>
                <a:latin typeface="Arial" panose="020B0604020202020204" pitchFamily="34" charset="0"/>
                <a:cs typeface="Arial" panose="020B0604020202020204" pitchFamily="34" charset="0"/>
              </a:rPr>
            </a:br>
            <a:r>
              <a:rPr lang="vi-VN" sz="2500" b="1" smtClean="0">
                <a:solidFill>
                  <a:srgbClr val="FF0000"/>
                </a:solidFill>
                <a:latin typeface="Arial" panose="020B0604020202020204" pitchFamily="34" charset="0"/>
                <a:cs typeface="Arial" panose="020B0604020202020204" pitchFamily="34" charset="0"/>
              </a:rPr>
              <a:t>tài </a:t>
            </a:r>
            <a:r>
              <a:rPr lang="vi-VN" sz="2500" b="1">
                <a:solidFill>
                  <a:srgbClr val="FF0000"/>
                </a:solidFill>
                <a:latin typeface="Arial" panose="020B0604020202020204" pitchFamily="34" charset="0"/>
                <a:cs typeface="Arial" panose="020B0604020202020204" pitchFamily="34" charset="0"/>
              </a:rPr>
              <a:t>sản công</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a:defRPr/>
            </a:pPr>
            <a:r>
              <a:rPr lang="vi-VN" sz="2300" b="1" kern="0" smtClean="0">
                <a:solidFill>
                  <a:srgbClr val="0000FF"/>
                </a:solidFill>
                <a:latin typeface="Arial" charset="0"/>
              </a:rPr>
              <a:t>Cơ </a:t>
            </a:r>
            <a:r>
              <a:rPr lang="vi-VN" sz="2300" b="1" kern="0">
                <a:solidFill>
                  <a:srgbClr val="0000FF"/>
                </a:solidFill>
                <a:latin typeface="Arial" charset="0"/>
              </a:rPr>
              <a:t>quan, tổ chức, đơn vị và đối tượng khác có hành vi vi phạm pháp luật về quản lý, sử dụng tài sản công thì tùy theo tính chất, mức độ vi phạm mà bị xử lý kỷ luật, xử phạt vi phạm hành chính hoặc bị truy cứu trách nhiệm hình sự; trường hợp gây thiệt hại cho Nhà nước thì phải bồi thường theo quy định của </a:t>
            </a:r>
            <a:r>
              <a:rPr lang="vi-VN" sz="2300" b="1" kern="0">
                <a:solidFill>
                  <a:srgbClr val="0000FF"/>
                </a:solidFill>
                <a:latin typeface="Arial" charset="0"/>
              </a:rPr>
              <a:t>pháp </a:t>
            </a:r>
            <a:r>
              <a:rPr lang="vi-VN" sz="2300" b="1" kern="0" smtClean="0">
                <a:solidFill>
                  <a:srgbClr val="0000FF"/>
                </a:solidFill>
                <a:latin typeface="Arial" charset="0"/>
              </a:rPr>
              <a:t>luật.</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a:defRPr/>
            </a:pPr>
            <a:r>
              <a:rPr lang="vi-VN" sz="2300" b="1" kern="0" smtClean="0">
                <a:solidFill>
                  <a:srgbClr val="0000FF"/>
                </a:solidFill>
                <a:latin typeface="Arial" charset="0"/>
              </a:rPr>
              <a:t>Người </a:t>
            </a:r>
            <a:r>
              <a:rPr lang="vi-VN" sz="2300" b="1" kern="0">
                <a:solidFill>
                  <a:srgbClr val="0000FF"/>
                </a:solidFill>
                <a:latin typeface="Arial" charset="0"/>
              </a:rPr>
              <a:t>đứng đầu cơ quan, tổ chức, đơn vị có trách nhiệm giải trình và phải chịu trách nhiệm hoặc liên đới chịu trách nhiệm nếu để xảy ra vi phạm pháp luật về quản lý, sử dụng tài sản công tại cơ quan, tổ chức, đơn vị mình; tùy theo </a:t>
            </a:r>
            <a:r>
              <a:rPr lang="en-US" sz="2300" b="1" kern="0">
                <a:solidFill>
                  <a:srgbClr val="0000FF"/>
                </a:solidFill>
                <a:latin typeface="Arial" charset="0"/>
              </a:rPr>
              <a:t>tính chất, </a:t>
            </a:r>
            <a:r>
              <a:rPr lang="vi-VN" sz="2300" b="1" kern="0">
                <a:solidFill>
                  <a:srgbClr val="0000FF"/>
                </a:solidFill>
                <a:latin typeface="Arial" charset="0"/>
              </a:rPr>
              <a:t>mức độ vi phạm mà bị xử lý kỷ luật hoặc bị truy cứu trách nhiệm hình sự theo quy định của pháp </a:t>
            </a:r>
            <a:r>
              <a:rPr lang="vi-VN" sz="2300" b="1" kern="0">
                <a:solidFill>
                  <a:srgbClr val="0000FF"/>
                </a:solidFill>
                <a:latin typeface="Arial" charset="0"/>
              </a:rPr>
              <a:t>luật</a:t>
            </a:r>
            <a:r>
              <a:rPr lang="vi-VN" sz="2300" b="1" kern="0" smtClean="0">
                <a:solidFill>
                  <a:srgbClr val="0000FF"/>
                </a:solidFill>
                <a:latin typeface="Arial" charset="0"/>
              </a:rPr>
              <a:t>.</a:t>
            </a:r>
            <a:endParaRPr lang="en-US" sz="2300" b="1" kern="0" smtClean="0">
              <a:solidFill>
                <a:srgbClr val="0000FF"/>
              </a:solidFill>
              <a:latin typeface="Arial" charset="0"/>
            </a:endParaRPr>
          </a:p>
        </p:txBody>
      </p:sp>
    </p:spTree>
    <p:extLst>
      <p:ext uri="{BB962C8B-B14F-4D97-AF65-F5344CB8AC3E}">
        <p14:creationId xmlns:p14="http://schemas.microsoft.com/office/powerpoint/2010/main" val="32090964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76200"/>
            <a:ext cx="8680450" cy="990600"/>
          </a:xfrm>
        </p:spPr>
        <p:txBody>
          <a:bodyPr anchor="ctr"/>
          <a:lstStyle/>
          <a:p>
            <a:pPr indent="-457200" algn="ctr" eaLnBrk="1" hangingPunct="1">
              <a:lnSpc>
                <a:spcPct val="110000"/>
              </a:lnSpc>
              <a:spcBef>
                <a:spcPts val="800"/>
              </a:spcBef>
              <a:spcAft>
                <a:spcPts val="0"/>
              </a:spcAft>
              <a:defRPr/>
            </a:pPr>
            <a:r>
              <a:rPr lang="en-US" sz="2100" b="1" smtClean="0">
                <a:solidFill>
                  <a:srgbClr val="FF0000"/>
                </a:solidFill>
                <a:latin typeface="Arial" panose="020B0604020202020204" pitchFamily="34" charset="0"/>
                <a:cs typeface="Arial" panose="020B0604020202020204" pitchFamily="34" charset="0"/>
              </a:rPr>
              <a:t>CHƯƠNG </a:t>
            </a:r>
            <a:r>
              <a:rPr lang="vi-VN" sz="2100" b="1" smtClean="0">
                <a:solidFill>
                  <a:srgbClr val="FF0000"/>
                </a:solidFill>
                <a:latin typeface="Arial" panose="020B0604020202020204" pitchFamily="34" charset="0"/>
                <a:cs typeface="Arial" panose="020B0604020202020204" pitchFamily="34" charset="0"/>
              </a:rPr>
              <a:t>II</a:t>
            </a:r>
            <a:r>
              <a:rPr lang="en-US" sz="2100" b="1" smtClean="0">
                <a:solidFill>
                  <a:srgbClr val="FF0000"/>
                </a:solidFill>
                <a:latin typeface="Arial" panose="020B0604020202020204" pitchFamily="34" charset="0"/>
                <a:cs typeface="Arial" panose="020B0604020202020204" pitchFamily="34" charset="0"/>
              </a:rPr>
              <a:t>: </a:t>
            </a:r>
            <a:r>
              <a:rPr lang="vi-VN" sz="2100" b="1" smtClean="0">
                <a:solidFill>
                  <a:srgbClr val="FF0000"/>
                </a:solidFill>
                <a:latin typeface="Arial" panose="020B0604020202020204" pitchFamily="34" charset="0"/>
                <a:cs typeface="Arial" panose="020B0604020202020204" pitchFamily="34" charset="0"/>
              </a:rPr>
              <a:t>NỘI </a:t>
            </a:r>
            <a:r>
              <a:rPr lang="vi-VN" sz="2100" b="1">
                <a:solidFill>
                  <a:srgbClr val="FF0000"/>
                </a:solidFill>
                <a:latin typeface="Arial" panose="020B0604020202020204" pitchFamily="34" charset="0"/>
                <a:cs typeface="Arial" panose="020B0604020202020204" pitchFamily="34" charset="0"/>
              </a:rPr>
              <a:t>DUNG QUẢN LÝ NHÀ NƯỚC VỀ TÀI SẢN CÔNG VÀ NHIỆM VỤ, QUYỀN HẠN CỦA CÁC CƠ QUAN NHÀ </a:t>
            </a:r>
            <a:r>
              <a:rPr lang="vi-VN" sz="2100" b="1">
                <a:solidFill>
                  <a:srgbClr val="FF0000"/>
                </a:solidFill>
                <a:latin typeface="Arial" panose="020B0604020202020204" pitchFamily="34" charset="0"/>
                <a:cs typeface="Arial" panose="020B0604020202020204" pitchFamily="34" charset="0"/>
              </a:rPr>
              <a:t>NƯỚC </a:t>
            </a:r>
            <a:r>
              <a:rPr lang="en-US" sz="2100" b="1" smtClean="0">
                <a:solidFill>
                  <a:srgbClr val="FF0000"/>
                </a:solidFill>
                <a:latin typeface="Arial" panose="020B0604020202020204" pitchFamily="34" charset="0"/>
                <a:cs typeface="Arial" panose="020B0604020202020204" pitchFamily="34" charset="0"/>
              </a:rPr>
              <a:t/>
            </a:r>
            <a:br>
              <a:rPr lang="en-US" sz="2100" b="1" smtClean="0">
                <a:solidFill>
                  <a:srgbClr val="FF0000"/>
                </a:solidFill>
                <a:latin typeface="Arial" panose="020B0604020202020204" pitchFamily="34" charset="0"/>
                <a:cs typeface="Arial" panose="020B0604020202020204" pitchFamily="34" charset="0"/>
              </a:rPr>
            </a:br>
            <a:r>
              <a:rPr lang="vi-VN" sz="2100" b="1" smtClean="0">
                <a:solidFill>
                  <a:srgbClr val="FF0000"/>
                </a:solidFill>
                <a:latin typeface="Arial" panose="020B0604020202020204" pitchFamily="34" charset="0"/>
                <a:cs typeface="Arial" panose="020B0604020202020204" pitchFamily="34" charset="0"/>
              </a:rPr>
              <a:t>ĐỐI </a:t>
            </a:r>
            <a:r>
              <a:rPr lang="vi-VN" sz="2100" b="1">
                <a:solidFill>
                  <a:srgbClr val="FF0000"/>
                </a:solidFill>
                <a:latin typeface="Arial" panose="020B0604020202020204" pitchFamily="34" charset="0"/>
                <a:cs typeface="Arial" panose="020B0604020202020204" pitchFamily="34" charset="0"/>
              </a:rPr>
              <a:t>VỚI TÀI SẢN CÔNG</a:t>
            </a:r>
            <a:endParaRPr lang="en-US" sz="21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Wingdings" pitchFamily="2" charset="2"/>
              <a:buChar char="Ø"/>
              <a:defRPr/>
            </a:pPr>
            <a:r>
              <a:rPr lang="nb-NO" sz="2300" b="1" kern="0" smtClean="0">
                <a:solidFill>
                  <a:srgbClr val="0000FF"/>
                </a:solidFill>
                <a:latin typeface="Arial" charset="0"/>
              </a:rPr>
              <a:t>Điều </a:t>
            </a:r>
            <a:r>
              <a:rPr lang="nb-NO" sz="2300" b="1" kern="0">
                <a:solidFill>
                  <a:srgbClr val="0000FF"/>
                </a:solidFill>
                <a:latin typeface="Arial" charset="0"/>
              </a:rPr>
              <a:t>12. Nội dung quản lý nhà nước về tài </a:t>
            </a:r>
            <a:r>
              <a:rPr lang="nb-NO" sz="2300" b="1" kern="0">
                <a:solidFill>
                  <a:srgbClr val="0000FF"/>
                </a:solidFill>
                <a:latin typeface="Arial" charset="0"/>
              </a:rPr>
              <a:t>sản </a:t>
            </a:r>
            <a:r>
              <a:rPr lang="nb-NO" sz="2300" b="1" kern="0" smtClean="0">
                <a:solidFill>
                  <a:srgbClr val="0000FF"/>
                </a:solidFill>
                <a:latin typeface="Arial" charset="0"/>
              </a:rPr>
              <a:t>công</a:t>
            </a:r>
          </a:p>
          <a:p>
            <a:pPr indent="-457200" algn="just" eaLnBrk="1" hangingPunct="1">
              <a:lnSpc>
                <a:spcPct val="114000"/>
              </a:lnSpc>
              <a:spcBef>
                <a:spcPts val="1200"/>
              </a:spcBef>
              <a:spcAft>
                <a:spcPts val="0"/>
              </a:spcAft>
              <a:buClr>
                <a:srgbClr val="FF0000"/>
              </a:buClr>
              <a:buFont typeface="Wingdings" pitchFamily="2" charset="2"/>
              <a:buChar char="Ø"/>
              <a:defRPr/>
            </a:pPr>
            <a:r>
              <a:rPr lang="fi-FI" sz="2300" b="1" kern="0" smtClean="0">
                <a:solidFill>
                  <a:srgbClr val="0000FF"/>
                </a:solidFill>
                <a:latin typeface="Arial" charset="0"/>
              </a:rPr>
              <a:t>Điều </a:t>
            </a:r>
            <a:r>
              <a:rPr lang="fi-FI" sz="2300" b="1" kern="0">
                <a:solidFill>
                  <a:srgbClr val="0000FF"/>
                </a:solidFill>
                <a:latin typeface="Arial" charset="0"/>
              </a:rPr>
              <a:t>13. Nhiệm vụ, quyền hạn của </a:t>
            </a:r>
            <a:r>
              <a:rPr lang="fi-FI" sz="2300" b="1" kern="0">
                <a:solidFill>
                  <a:srgbClr val="0000FF"/>
                </a:solidFill>
                <a:latin typeface="Arial" charset="0"/>
              </a:rPr>
              <a:t>Chính </a:t>
            </a:r>
            <a:r>
              <a:rPr lang="fi-FI" sz="2300" b="1" kern="0" smtClean="0">
                <a:solidFill>
                  <a:srgbClr val="0000FF"/>
                </a:solidFill>
                <a:latin typeface="Arial" charset="0"/>
              </a:rPr>
              <a:t>phủ</a:t>
            </a:r>
          </a:p>
          <a:p>
            <a:pPr indent="-457200" algn="just" eaLnBrk="1" hangingPunct="1">
              <a:lnSpc>
                <a:spcPct val="114000"/>
              </a:lnSpc>
              <a:spcBef>
                <a:spcPts val="1200"/>
              </a:spcBef>
              <a:spcAft>
                <a:spcPts val="0"/>
              </a:spcAft>
              <a:buClr>
                <a:srgbClr val="FF0000"/>
              </a:buClr>
              <a:buFont typeface="Wingdings" pitchFamily="2" charset="2"/>
              <a:buChar char="Ø"/>
              <a:defRPr/>
            </a:pPr>
            <a:r>
              <a:rPr lang="fi-FI" sz="2300" b="1" kern="0" smtClean="0">
                <a:solidFill>
                  <a:srgbClr val="0000FF"/>
                </a:solidFill>
                <a:latin typeface="Arial" charset="0"/>
              </a:rPr>
              <a:t>Điều </a:t>
            </a:r>
            <a:r>
              <a:rPr lang="fi-FI" sz="2300" b="1" kern="0">
                <a:solidFill>
                  <a:srgbClr val="0000FF"/>
                </a:solidFill>
                <a:latin typeface="Arial" charset="0"/>
              </a:rPr>
              <a:t>14. Nhiệm vụ, quyền hạn của Kiểm toán </a:t>
            </a:r>
            <a:r>
              <a:rPr lang="fi-FI" sz="2300" b="1" kern="0">
                <a:solidFill>
                  <a:srgbClr val="0000FF"/>
                </a:solidFill>
                <a:latin typeface="Arial" charset="0"/>
              </a:rPr>
              <a:t>nhà </a:t>
            </a:r>
            <a:r>
              <a:rPr lang="fi-FI" sz="2300" b="1" kern="0" smtClean="0">
                <a:solidFill>
                  <a:srgbClr val="0000FF"/>
                </a:solidFill>
                <a:latin typeface="Arial" charset="0"/>
              </a:rPr>
              <a:t>nước</a:t>
            </a:r>
          </a:p>
          <a:p>
            <a:pPr indent="-457200" algn="just" eaLnBrk="1" hangingPunct="1">
              <a:lnSpc>
                <a:spcPct val="114000"/>
              </a:lnSpc>
              <a:spcBef>
                <a:spcPts val="1200"/>
              </a:spcBef>
              <a:spcAft>
                <a:spcPts val="0"/>
              </a:spcAft>
              <a:buClr>
                <a:srgbClr val="FF0000"/>
              </a:buClr>
              <a:buFont typeface="Wingdings" pitchFamily="2" charset="2"/>
              <a:buChar char="Ø"/>
              <a:defRPr/>
            </a:pPr>
            <a:r>
              <a:rPr lang="fi-FI" sz="2300" b="1" kern="0" smtClean="0">
                <a:solidFill>
                  <a:srgbClr val="0000FF"/>
                </a:solidFill>
                <a:latin typeface="Arial" charset="0"/>
              </a:rPr>
              <a:t>Điều </a:t>
            </a:r>
            <a:r>
              <a:rPr lang="fi-FI" sz="2300" b="1" kern="0">
                <a:solidFill>
                  <a:srgbClr val="0000FF"/>
                </a:solidFill>
                <a:latin typeface="Arial" charset="0"/>
              </a:rPr>
              <a:t>15. Nhiệm vụ, quyền hạn của Bộ </a:t>
            </a:r>
            <a:r>
              <a:rPr lang="fi-FI" sz="2300" b="1" kern="0">
                <a:solidFill>
                  <a:srgbClr val="0000FF"/>
                </a:solidFill>
                <a:latin typeface="Arial" charset="0"/>
              </a:rPr>
              <a:t>Tài </a:t>
            </a:r>
            <a:r>
              <a:rPr lang="fi-FI" sz="2300" b="1" kern="0" smtClean="0">
                <a:solidFill>
                  <a:srgbClr val="0000FF"/>
                </a:solidFill>
                <a:latin typeface="Arial" charset="0"/>
              </a:rPr>
              <a:t>chính</a:t>
            </a:r>
          </a:p>
          <a:p>
            <a:pPr indent="-457200" algn="just" eaLnBrk="1" hangingPunct="1">
              <a:lnSpc>
                <a:spcPct val="114000"/>
              </a:lnSpc>
              <a:spcBef>
                <a:spcPts val="1200"/>
              </a:spcBef>
              <a:spcAft>
                <a:spcPts val="0"/>
              </a:spcAft>
              <a:buClr>
                <a:srgbClr val="FF0000"/>
              </a:buClr>
              <a:buFont typeface="Wingdings" pitchFamily="2" charset="2"/>
              <a:buChar char="Ø"/>
              <a:defRPr/>
            </a:pPr>
            <a:r>
              <a:rPr lang="fi-FI" sz="2300" b="1" kern="0">
                <a:solidFill>
                  <a:srgbClr val="0000FF"/>
                </a:solidFill>
                <a:latin typeface="Arial" charset="0"/>
              </a:rPr>
              <a:t>Điều </a:t>
            </a:r>
            <a:r>
              <a:rPr lang="fi-FI" sz="2300" b="1" kern="0">
                <a:solidFill>
                  <a:srgbClr val="0000FF"/>
                </a:solidFill>
                <a:latin typeface="Arial" charset="0"/>
              </a:rPr>
              <a:t>16. Nhiệm vụ, quyền hạn của Bộ, cơ quan ngang Bộ, cơ quan thuộc Chính phủ, cơ quan khác ở </a:t>
            </a:r>
            <a:r>
              <a:rPr lang="fi-FI" sz="2300" b="1" kern="0">
                <a:solidFill>
                  <a:srgbClr val="0000FF"/>
                </a:solidFill>
                <a:latin typeface="Arial" charset="0"/>
              </a:rPr>
              <a:t>trung </a:t>
            </a:r>
            <a:r>
              <a:rPr lang="fi-FI" sz="2300" b="1" kern="0" smtClean="0">
                <a:solidFill>
                  <a:srgbClr val="0000FF"/>
                </a:solidFill>
                <a:latin typeface="Arial" charset="0"/>
              </a:rPr>
              <a:t>ương</a:t>
            </a:r>
          </a:p>
          <a:p>
            <a:pPr indent="-457200" algn="just" eaLnBrk="1" hangingPunct="1">
              <a:lnSpc>
                <a:spcPct val="114000"/>
              </a:lnSpc>
              <a:spcBef>
                <a:spcPts val="1200"/>
              </a:spcBef>
              <a:spcAft>
                <a:spcPts val="0"/>
              </a:spcAft>
              <a:buClr>
                <a:srgbClr val="FF0000"/>
              </a:buClr>
              <a:buFont typeface="Wingdings" pitchFamily="2" charset="2"/>
              <a:buChar char="Ø"/>
              <a:defRPr/>
            </a:pPr>
            <a:r>
              <a:rPr lang="vi-VN" sz="2300" b="1" kern="0" smtClean="0">
                <a:solidFill>
                  <a:srgbClr val="FF0066"/>
                </a:solidFill>
                <a:latin typeface="Arial" charset="0"/>
              </a:rPr>
              <a:t>Điều </a:t>
            </a:r>
            <a:r>
              <a:rPr lang="vi-VN" sz="2300" b="1" kern="0">
                <a:solidFill>
                  <a:srgbClr val="FF0066"/>
                </a:solidFill>
                <a:latin typeface="Arial" charset="0"/>
              </a:rPr>
              <a:t>18. Nhiệm vụ, quyền hạn </a:t>
            </a:r>
            <a:r>
              <a:rPr lang="vi-VN" sz="2300" b="1" kern="0">
                <a:solidFill>
                  <a:srgbClr val="FF0066"/>
                </a:solidFill>
                <a:latin typeface="Arial" charset="0"/>
              </a:rPr>
              <a:t>của </a:t>
            </a:r>
            <a:r>
              <a:rPr lang="en-US" sz="2300" b="1" kern="0" smtClean="0">
                <a:solidFill>
                  <a:srgbClr val="FF0066"/>
                </a:solidFill>
                <a:latin typeface="Arial" charset="0"/>
              </a:rPr>
              <a:t>UBND </a:t>
            </a:r>
            <a:r>
              <a:rPr lang="vi-VN" sz="2300" b="1" kern="0" smtClean="0">
                <a:solidFill>
                  <a:srgbClr val="FF0066"/>
                </a:solidFill>
                <a:latin typeface="Arial" charset="0"/>
              </a:rPr>
              <a:t>các cấp</a:t>
            </a:r>
            <a:endParaRPr lang="en-US" sz="2300" b="1" kern="0" smtClean="0">
              <a:solidFill>
                <a:srgbClr val="FF0066"/>
              </a:solidFill>
              <a:latin typeface="Arial" charset="0"/>
            </a:endParaRPr>
          </a:p>
          <a:p>
            <a:pPr indent="-457200" algn="just" eaLnBrk="1" hangingPunct="1">
              <a:lnSpc>
                <a:spcPct val="114000"/>
              </a:lnSpc>
              <a:spcBef>
                <a:spcPts val="1200"/>
              </a:spcBef>
              <a:spcAft>
                <a:spcPts val="0"/>
              </a:spcAft>
              <a:buClr>
                <a:srgbClr val="FF0000"/>
              </a:buClr>
              <a:buFont typeface="Wingdings" pitchFamily="2" charset="2"/>
              <a:buChar char="Ø"/>
              <a:defRPr/>
            </a:pPr>
            <a:r>
              <a:rPr lang="vi-VN" sz="2300" b="1" kern="0">
                <a:solidFill>
                  <a:srgbClr val="0000FF"/>
                </a:solidFill>
                <a:latin typeface="Arial" charset="0"/>
              </a:rPr>
              <a:t>Điều </a:t>
            </a:r>
            <a:r>
              <a:rPr lang="vi-VN" sz="2300" b="1" kern="0">
                <a:solidFill>
                  <a:srgbClr val="0000FF"/>
                </a:solidFill>
                <a:latin typeface="Arial" charset="0"/>
              </a:rPr>
              <a:t>19. Thực hiện nhiệm vụ quản lý tài </a:t>
            </a:r>
            <a:r>
              <a:rPr lang="vi-VN" sz="2300" b="1" kern="0">
                <a:solidFill>
                  <a:srgbClr val="0000FF"/>
                </a:solidFill>
                <a:latin typeface="Arial" charset="0"/>
              </a:rPr>
              <a:t>sản </a:t>
            </a:r>
            <a:r>
              <a:rPr lang="vi-VN" sz="2300" b="1" kern="0" smtClean="0">
                <a:solidFill>
                  <a:srgbClr val="0000FF"/>
                </a:solidFill>
                <a:latin typeface="Arial" charset="0"/>
              </a:rPr>
              <a:t>công</a:t>
            </a:r>
            <a:endParaRPr lang="en-US" sz="2300" b="1" kern="0">
              <a:solidFill>
                <a:srgbClr val="0000FF"/>
              </a:solidFill>
              <a:latin typeface="Arial" charset="0"/>
            </a:endParaRPr>
          </a:p>
        </p:txBody>
      </p:sp>
    </p:spTree>
    <p:extLst>
      <p:ext uri="{BB962C8B-B14F-4D97-AF65-F5344CB8AC3E}">
        <p14:creationId xmlns:p14="http://schemas.microsoft.com/office/powerpoint/2010/main" val="38761522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vi-VN" sz="2500" b="1" smtClean="0">
                <a:solidFill>
                  <a:srgbClr val="FF0000"/>
                </a:solidFill>
                <a:latin typeface="Arial" panose="020B0604020202020204" pitchFamily="34" charset="0"/>
                <a:cs typeface="Arial" panose="020B0604020202020204" pitchFamily="34" charset="0"/>
              </a:rPr>
              <a:t>Điều </a:t>
            </a:r>
            <a:r>
              <a:rPr lang="vi-VN" sz="2500" b="1">
                <a:solidFill>
                  <a:srgbClr val="FF0000"/>
                </a:solidFill>
                <a:latin typeface="Arial" panose="020B0604020202020204" pitchFamily="34" charset="0"/>
                <a:cs typeface="Arial" panose="020B0604020202020204" pitchFamily="34" charset="0"/>
              </a:rPr>
              <a:t>18. Nhiệm vụ, quyền hạn </a:t>
            </a:r>
            <a:r>
              <a:rPr lang="vi-VN" sz="2500" b="1">
                <a:solidFill>
                  <a:srgbClr val="FF0000"/>
                </a:solidFill>
                <a:latin typeface="Arial" panose="020B0604020202020204" pitchFamily="34" charset="0"/>
                <a:cs typeface="Arial" panose="020B0604020202020204" pitchFamily="34" charset="0"/>
              </a:rPr>
              <a:t>của </a:t>
            </a:r>
            <a:r>
              <a:rPr lang="en-US" sz="2500" b="1" smtClean="0">
                <a:solidFill>
                  <a:srgbClr val="FF0000"/>
                </a:solidFill>
                <a:latin typeface="Arial" panose="020B0604020202020204" pitchFamily="34" charset="0"/>
                <a:cs typeface="Arial" panose="020B0604020202020204" pitchFamily="34" charset="0"/>
              </a:rPr>
              <a:t>UBND </a:t>
            </a:r>
            <a:r>
              <a:rPr lang="vi-VN" sz="2500" b="1" smtClean="0">
                <a:solidFill>
                  <a:srgbClr val="FF0000"/>
                </a:solidFill>
                <a:latin typeface="Arial" panose="020B0604020202020204" pitchFamily="34" charset="0"/>
                <a:cs typeface="Arial" panose="020B0604020202020204" pitchFamily="34" charset="0"/>
              </a:rPr>
              <a:t>các </a:t>
            </a:r>
            <a:r>
              <a:rPr lang="vi-VN" sz="2500" b="1">
                <a:solidFill>
                  <a:srgbClr val="FF0000"/>
                </a:solidFill>
                <a:latin typeface="Arial" panose="020B0604020202020204" pitchFamily="34" charset="0"/>
                <a:cs typeface="Arial" panose="020B0604020202020204" pitchFamily="34" charset="0"/>
              </a:rPr>
              <a:t>cấp</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mj-lt"/>
              <a:buAutoNum type="arabicPeriod"/>
              <a:defRPr/>
            </a:pPr>
            <a:r>
              <a:rPr lang="fi-FI" sz="2000" b="1" kern="0" smtClean="0">
                <a:solidFill>
                  <a:srgbClr val="0000FF"/>
                </a:solidFill>
                <a:latin typeface="Arial" charset="0"/>
              </a:rPr>
              <a:t>Thực </a:t>
            </a:r>
            <a:r>
              <a:rPr lang="fi-FI" sz="2000" b="1" kern="0">
                <a:solidFill>
                  <a:srgbClr val="0000FF"/>
                </a:solidFill>
                <a:latin typeface="Arial" charset="0"/>
              </a:rPr>
              <a:t>hiện quyền, trách nhiệm của đại diện chủ sở hữu đối với tài sản công thuộc phạm vi quản lý của địa phương theo quy định của pháp luật. Thống nhất quản lý tài sản công thuộc phạm vi quản lý của địa phương; công khai tài sản công thuộc phạm vi quản lý của </a:t>
            </a:r>
            <a:r>
              <a:rPr lang="fi-FI" sz="2000" b="1" kern="0">
                <a:solidFill>
                  <a:srgbClr val="0000FF"/>
                </a:solidFill>
                <a:latin typeface="Arial" charset="0"/>
              </a:rPr>
              <a:t>địa </a:t>
            </a:r>
            <a:r>
              <a:rPr lang="fi-FI" sz="2000" b="1" kern="0" smtClean="0">
                <a:solidFill>
                  <a:srgbClr val="0000FF"/>
                </a:solidFill>
                <a:latin typeface="Arial" charset="0"/>
              </a:rPr>
              <a:t>phương.</a:t>
            </a:r>
          </a:p>
          <a:p>
            <a:pPr indent="-457200" algn="just" eaLnBrk="1" hangingPunct="1">
              <a:lnSpc>
                <a:spcPct val="110000"/>
              </a:lnSpc>
              <a:spcBef>
                <a:spcPts val="1000"/>
              </a:spcBef>
              <a:spcAft>
                <a:spcPts val="0"/>
              </a:spcAft>
              <a:buClr>
                <a:srgbClr val="FF0000"/>
              </a:buClr>
              <a:buFont typeface="+mj-lt"/>
              <a:buAutoNum type="arabicPeriod"/>
              <a:defRPr/>
            </a:pPr>
            <a:r>
              <a:rPr lang="fi-FI" sz="2000" b="1" kern="0" smtClean="0">
                <a:solidFill>
                  <a:srgbClr val="0000FF"/>
                </a:solidFill>
                <a:latin typeface="Arial" charset="0"/>
              </a:rPr>
              <a:t>UBND tỉnh </a:t>
            </a:r>
            <a:r>
              <a:rPr lang="fi-FI" sz="2000" b="1" kern="0">
                <a:solidFill>
                  <a:srgbClr val="0000FF"/>
                </a:solidFill>
                <a:latin typeface="Arial" charset="0"/>
              </a:rPr>
              <a:t>báo cáo tình hình quản lý, sử dụng tài sản công thuộc phạm vi quản lý theo hướng dẫn của Bộ Tài chính hoặc yêu cầu </a:t>
            </a:r>
            <a:r>
              <a:rPr lang="fi-FI" sz="2000" b="1" kern="0">
                <a:solidFill>
                  <a:srgbClr val="0000FF"/>
                </a:solidFill>
                <a:latin typeface="Arial" charset="0"/>
              </a:rPr>
              <a:t>của </a:t>
            </a:r>
            <a:r>
              <a:rPr lang="fi-FI" sz="2000" b="1" kern="0" smtClean="0">
                <a:solidFill>
                  <a:srgbClr val="0000FF"/>
                </a:solidFill>
                <a:latin typeface="Arial" charset="0"/>
              </a:rPr>
              <a:t>HĐND cùng </a:t>
            </a:r>
            <a:r>
              <a:rPr lang="fi-FI" sz="2000" b="1" kern="0">
                <a:solidFill>
                  <a:srgbClr val="0000FF"/>
                </a:solidFill>
                <a:latin typeface="Arial" charset="0"/>
              </a:rPr>
              <a:t>cấp</a:t>
            </a:r>
            <a:r>
              <a:rPr lang="fi-FI" sz="2000" b="1" kern="0">
                <a:solidFill>
                  <a:srgbClr val="0000FF"/>
                </a:solidFill>
                <a:latin typeface="Arial" charset="0"/>
              </a:rPr>
              <a:t>. </a:t>
            </a:r>
            <a:r>
              <a:rPr lang="fi-FI" sz="2000" b="1" kern="0" smtClean="0">
                <a:solidFill>
                  <a:srgbClr val="0000FF"/>
                </a:solidFill>
                <a:latin typeface="Arial" charset="0"/>
              </a:rPr>
              <a:t>UBND cấp </a:t>
            </a:r>
            <a:r>
              <a:rPr lang="fi-FI" sz="2000" b="1" kern="0">
                <a:solidFill>
                  <a:srgbClr val="0000FF"/>
                </a:solidFill>
                <a:latin typeface="Arial" charset="0"/>
              </a:rPr>
              <a:t>huyện</a:t>
            </a:r>
            <a:r>
              <a:rPr lang="fi-FI" sz="2000" b="1" kern="0">
                <a:solidFill>
                  <a:srgbClr val="0000FF"/>
                </a:solidFill>
                <a:latin typeface="Arial" charset="0"/>
              </a:rPr>
              <a:t>, </a:t>
            </a:r>
            <a:r>
              <a:rPr lang="fi-FI" sz="2000" b="1" kern="0" smtClean="0">
                <a:solidFill>
                  <a:srgbClr val="0000FF"/>
                </a:solidFill>
                <a:latin typeface="Arial" charset="0"/>
              </a:rPr>
              <a:t>UBND cấp </a:t>
            </a:r>
            <a:r>
              <a:rPr lang="fi-FI" sz="2000" b="1" kern="0">
                <a:solidFill>
                  <a:srgbClr val="0000FF"/>
                </a:solidFill>
                <a:latin typeface="Arial" charset="0"/>
              </a:rPr>
              <a:t>xã báo cáo tình hình quản lý, sử dụng tài sản công thuộc phạm vi quản lý theo yêu cầu </a:t>
            </a:r>
            <a:r>
              <a:rPr lang="fi-FI" sz="2000" b="1" kern="0">
                <a:solidFill>
                  <a:srgbClr val="0000FF"/>
                </a:solidFill>
                <a:latin typeface="Arial" charset="0"/>
              </a:rPr>
              <a:t>của </a:t>
            </a:r>
            <a:r>
              <a:rPr lang="fi-FI" sz="2000" b="1" kern="0" smtClean="0">
                <a:solidFill>
                  <a:srgbClr val="0000FF"/>
                </a:solidFill>
                <a:latin typeface="Arial" charset="0"/>
              </a:rPr>
              <a:t>UBND cấp </a:t>
            </a:r>
            <a:r>
              <a:rPr lang="fi-FI" sz="2000" b="1" kern="0">
                <a:solidFill>
                  <a:srgbClr val="0000FF"/>
                </a:solidFill>
                <a:latin typeface="Arial" charset="0"/>
              </a:rPr>
              <a:t>trên </a:t>
            </a:r>
            <a:r>
              <a:rPr lang="fi-FI" sz="2000" b="1" kern="0">
                <a:solidFill>
                  <a:srgbClr val="0000FF"/>
                </a:solidFill>
                <a:latin typeface="Arial" charset="0"/>
              </a:rPr>
              <a:t>hoặc </a:t>
            </a:r>
            <a:r>
              <a:rPr lang="fi-FI" sz="2000" b="1" kern="0" smtClean="0">
                <a:solidFill>
                  <a:srgbClr val="0000FF"/>
                </a:solidFill>
                <a:latin typeface="Arial" charset="0"/>
              </a:rPr>
              <a:t>HĐND cùng cấp.</a:t>
            </a:r>
          </a:p>
          <a:p>
            <a:pPr indent="-457200" algn="just" eaLnBrk="1" hangingPunct="1">
              <a:lnSpc>
                <a:spcPct val="110000"/>
              </a:lnSpc>
              <a:spcBef>
                <a:spcPts val="1000"/>
              </a:spcBef>
              <a:spcAft>
                <a:spcPts val="0"/>
              </a:spcAft>
              <a:buClr>
                <a:srgbClr val="FF0000"/>
              </a:buClr>
              <a:buFont typeface="+mj-lt"/>
              <a:buAutoNum type="arabicPeriod"/>
              <a:defRPr/>
            </a:pPr>
            <a:r>
              <a:rPr lang="fi-FI" sz="2000" b="1" kern="0" smtClean="0">
                <a:solidFill>
                  <a:srgbClr val="0000FF"/>
                </a:solidFill>
                <a:latin typeface="Arial" charset="0"/>
              </a:rPr>
              <a:t>Kiểm </a:t>
            </a:r>
            <a:r>
              <a:rPr lang="fi-FI" sz="2000" b="1" kern="0">
                <a:solidFill>
                  <a:srgbClr val="0000FF"/>
                </a:solidFill>
                <a:latin typeface="Arial" charset="0"/>
              </a:rPr>
              <a:t>tra, thanh tra, giải quyết kiến nghị, khiếu nại, tố cáo về tài sản công, xử lý các hành vi vi phạm pháp luật về quản lý, sử dụng tài sản công thuộc phạm vi quản lý theo quy định của </a:t>
            </a:r>
            <a:r>
              <a:rPr lang="fi-FI" sz="2000" b="1" kern="0">
                <a:solidFill>
                  <a:srgbClr val="0000FF"/>
                </a:solidFill>
                <a:latin typeface="Arial" charset="0"/>
              </a:rPr>
              <a:t>pháp </a:t>
            </a:r>
            <a:r>
              <a:rPr lang="fi-FI" sz="2000" b="1" kern="0" smtClean="0">
                <a:solidFill>
                  <a:srgbClr val="0000FF"/>
                </a:solidFill>
                <a:latin typeface="Arial" charset="0"/>
              </a:rPr>
              <a:t>luật.</a:t>
            </a:r>
          </a:p>
          <a:p>
            <a:pPr indent="-457200" algn="just" eaLnBrk="1" hangingPunct="1">
              <a:lnSpc>
                <a:spcPct val="110000"/>
              </a:lnSpc>
              <a:spcBef>
                <a:spcPts val="1000"/>
              </a:spcBef>
              <a:spcAft>
                <a:spcPts val="0"/>
              </a:spcAft>
              <a:buClr>
                <a:srgbClr val="FF0000"/>
              </a:buClr>
              <a:buFont typeface="+mj-lt"/>
              <a:buAutoNum type="arabicPeriod"/>
              <a:defRPr/>
            </a:pPr>
            <a:r>
              <a:rPr lang="fi-FI" sz="2000" b="1" kern="0" smtClean="0">
                <a:solidFill>
                  <a:srgbClr val="0000FF"/>
                </a:solidFill>
                <a:latin typeface="Arial" charset="0"/>
              </a:rPr>
              <a:t>Thực </a:t>
            </a:r>
            <a:r>
              <a:rPr lang="fi-FI" sz="2000" b="1" kern="0">
                <a:solidFill>
                  <a:srgbClr val="0000FF"/>
                </a:solidFill>
                <a:latin typeface="Arial" charset="0"/>
              </a:rPr>
              <a:t>hiện nhiệm vụ, quyền </a:t>
            </a:r>
            <a:r>
              <a:rPr lang="vi-VN" sz="2000" b="1" kern="0">
                <a:solidFill>
                  <a:srgbClr val="0000FF"/>
                </a:solidFill>
                <a:latin typeface="Arial" charset="0"/>
              </a:rPr>
              <a:t>hạn khác được quy định tại Luật này</a:t>
            </a:r>
            <a:r>
              <a:rPr lang="fi-FI" sz="2000" b="1" kern="0">
                <a:solidFill>
                  <a:srgbClr val="0000FF"/>
                </a:solidFill>
                <a:latin typeface="Arial" charset="0"/>
              </a:rPr>
              <a:t>, pháp luật có liên quan</a:t>
            </a:r>
            <a:r>
              <a:rPr lang="vi-VN" sz="2000" b="1" kern="0">
                <a:solidFill>
                  <a:srgbClr val="0000FF"/>
                </a:solidFill>
                <a:latin typeface="Arial" charset="0"/>
              </a:rPr>
              <a:t> và </a:t>
            </a:r>
            <a:r>
              <a:rPr lang="fi-FI" sz="2000" b="1" kern="0">
                <a:solidFill>
                  <a:srgbClr val="0000FF"/>
                </a:solidFill>
                <a:latin typeface="Arial" charset="0"/>
              </a:rPr>
              <a:t>phân cấp </a:t>
            </a:r>
            <a:r>
              <a:rPr lang="fi-FI" sz="2000" b="1" kern="0">
                <a:solidFill>
                  <a:srgbClr val="0000FF"/>
                </a:solidFill>
                <a:latin typeface="Arial" charset="0"/>
              </a:rPr>
              <a:t>của </a:t>
            </a:r>
            <a:r>
              <a:rPr lang="fi-FI" sz="2000" b="1" kern="0" smtClean="0">
                <a:solidFill>
                  <a:srgbClr val="0000FF"/>
                </a:solidFill>
                <a:latin typeface="Arial" charset="0"/>
              </a:rPr>
              <a:t>HĐND cấp </a:t>
            </a:r>
            <a:r>
              <a:rPr lang="fi-FI" sz="2000" b="1" kern="0">
                <a:solidFill>
                  <a:srgbClr val="0000FF"/>
                </a:solidFill>
                <a:latin typeface="Arial" charset="0"/>
              </a:rPr>
              <a:t>tỉnh</a:t>
            </a:r>
            <a:r>
              <a:rPr lang="vi-VN"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253188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76200"/>
            <a:ext cx="8680450" cy="990600"/>
          </a:xfrm>
        </p:spPr>
        <p:txBody>
          <a:bodyPr anchor="ctr"/>
          <a:lstStyle/>
          <a:p>
            <a:pPr indent="-457200" algn="ctr" eaLnBrk="1" hangingPunct="1">
              <a:lnSpc>
                <a:spcPct val="114000"/>
              </a:lnSpc>
              <a:spcBef>
                <a:spcPts val="1200"/>
              </a:spcBef>
              <a:spcAft>
                <a:spcPts val="0"/>
              </a:spcAft>
              <a:defRPr/>
            </a:pPr>
            <a:r>
              <a:rPr lang="en-US" sz="2100" b="1">
                <a:solidFill>
                  <a:srgbClr val="FF0000"/>
                </a:solidFill>
                <a:latin typeface="Arial" panose="020B0604020202020204" pitchFamily="34" charset="0"/>
                <a:cs typeface="Arial" panose="020B0604020202020204" pitchFamily="34" charset="0"/>
              </a:rPr>
              <a:t>CHƯƠNG </a:t>
            </a:r>
            <a:r>
              <a:rPr lang="vi-VN" sz="2100" b="1" smtClean="0">
                <a:solidFill>
                  <a:srgbClr val="FF0000"/>
                </a:solidFill>
                <a:latin typeface="Arial" panose="020B0604020202020204" pitchFamily="34" charset="0"/>
                <a:cs typeface="Arial" panose="020B0604020202020204" pitchFamily="34" charset="0"/>
              </a:rPr>
              <a:t>II</a:t>
            </a:r>
            <a:r>
              <a:rPr lang="en-US" sz="2100" b="1" smtClean="0">
                <a:solidFill>
                  <a:srgbClr val="FF0000"/>
                </a:solidFill>
                <a:latin typeface="Arial" panose="020B0604020202020204" pitchFamily="34" charset="0"/>
                <a:cs typeface="Arial" panose="020B0604020202020204" pitchFamily="34" charset="0"/>
              </a:rPr>
              <a:t>I: </a:t>
            </a:r>
            <a:r>
              <a:rPr lang="fi-FI" sz="2100" b="1" smtClean="0">
                <a:solidFill>
                  <a:srgbClr val="FF0000"/>
                </a:solidFill>
                <a:latin typeface="Arial" panose="020B0604020202020204" pitchFamily="34" charset="0"/>
                <a:cs typeface="Arial" panose="020B0604020202020204" pitchFamily="34" charset="0"/>
              </a:rPr>
              <a:t>CHẾ </a:t>
            </a:r>
            <a:r>
              <a:rPr lang="fi-FI" sz="2100" b="1">
                <a:solidFill>
                  <a:srgbClr val="FF0000"/>
                </a:solidFill>
                <a:latin typeface="Arial" panose="020B0604020202020204" pitchFamily="34" charset="0"/>
                <a:cs typeface="Arial" panose="020B0604020202020204" pitchFamily="34" charset="0"/>
              </a:rPr>
              <a:t>ĐỘ QUẢN LÝ, SỬ DỤNG TÀI SẢN </a:t>
            </a:r>
            <a:r>
              <a:rPr lang="fi-FI" sz="2100" b="1">
                <a:solidFill>
                  <a:srgbClr val="FF0000"/>
                </a:solidFill>
                <a:latin typeface="Arial" panose="020B0604020202020204" pitchFamily="34" charset="0"/>
                <a:cs typeface="Arial" panose="020B0604020202020204" pitchFamily="34" charset="0"/>
              </a:rPr>
              <a:t>CÔNG </a:t>
            </a:r>
            <a:r>
              <a:rPr lang="fi-FI" sz="2100" b="1" smtClean="0">
                <a:solidFill>
                  <a:srgbClr val="FF0000"/>
                </a:solidFill>
                <a:latin typeface="Arial" panose="020B0604020202020204" pitchFamily="34" charset="0"/>
                <a:cs typeface="Arial" panose="020B0604020202020204" pitchFamily="34" charset="0"/>
              </a:rPr>
              <a:t/>
            </a:r>
            <a:br>
              <a:rPr lang="fi-FI" sz="2100" b="1" smtClean="0">
                <a:solidFill>
                  <a:srgbClr val="FF0000"/>
                </a:solidFill>
                <a:latin typeface="Arial" panose="020B0604020202020204" pitchFamily="34" charset="0"/>
                <a:cs typeface="Arial" panose="020B0604020202020204" pitchFamily="34" charset="0"/>
              </a:rPr>
            </a:br>
            <a:r>
              <a:rPr lang="fi-FI" sz="2100" b="1" smtClean="0">
                <a:solidFill>
                  <a:srgbClr val="FF0000"/>
                </a:solidFill>
                <a:latin typeface="Arial" panose="020B0604020202020204" pitchFamily="34" charset="0"/>
                <a:cs typeface="Arial" panose="020B0604020202020204" pitchFamily="34" charset="0"/>
              </a:rPr>
              <a:t>TẠI </a:t>
            </a:r>
            <a:r>
              <a:rPr lang="fi-FI" sz="2100" b="1">
                <a:solidFill>
                  <a:srgbClr val="FF0000"/>
                </a:solidFill>
                <a:latin typeface="Arial" panose="020B0604020202020204" pitchFamily="34" charset="0"/>
                <a:cs typeface="Arial" panose="020B0604020202020204" pitchFamily="34" charset="0"/>
              </a:rPr>
              <a:t>CƠ QUAN, TỔ CHỨC, ĐƠN VỊ</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Wingdings" pitchFamily="2" charset="2"/>
              <a:buChar char="v"/>
              <a:defRPr/>
            </a:pPr>
            <a:r>
              <a:rPr lang="fi-FI" sz="2000" b="1" kern="0" smtClean="0">
                <a:solidFill>
                  <a:srgbClr val="FF0066"/>
                </a:solidFill>
                <a:latin typeface="Arial" charset="0"/>
              </a:rPr>
              <a:t>Mục </a:t>
            </a:r>
            <a:r>
              <a:rPr lang="fi-FI" sz="2000" b="1" kern="0">
                <a:solidFill>
                  <a:srgbClr val="FF0066"/>
                </a:solidFill>
                <a:latin typeface="Arial" charset="0"/>
              </a:rPr>
              <a:t>1. QUY ĐỊNH CHUNG VỀ QUẢN LÝ, SỬ DỤNG TÀI SẢN CÔNG TẠI CƠ QUAN, TỔ CHỨC, </a:t>
            </a:r>
            <a:r>
              <a:rPr lang="fi-FI" sz="2000" b="1" kern="0">
                <a:solidFill>
                  <a:srgbClr val="FF0066"/>
                </a:solidFill>
                <a:latin typeface="Arial" charset="0"/>
              </a:rPr>
              <a:t>ĐƠN </a:t>
            </a:r>
            <a:r>
              <a:rPr lang="fi-FI" sz="2000" b="1" kern="0" smtClean="0">
                <a:solidFill>
                  <a:srgbClr val="FF0066"/>
                </a:solidFill>
                <a:latin typeface="Arial" charset="0"/>
              </a:rPr>
              <a:t>VỊ</a:t>
            </a:r>
          </a:p>
          <a:p>
            <a:pPr indent="-457200" algn="just" eaLnBrk="1" hangingPunct="1">
              <a:lnSpc>
                <a:spcPct val="110000"/>
              </a:lnSpc>
              <a:spcBef>
                <a:spcPts val="1000"/>
              </a:spcBef>
              <a:spcAft>
                <a:spcPts val="0"/>
              </a:spcAft>
              <a:buClr>
                <a:srgbClr val="FF0000"/>
              </a:buClr>
              <a:buFont typeface="Wingdings" pitchFamily="2" charset="2"/>
              <a:buChar char="v"/>
              <a:defRPr/>
            </a:pPr>
            <a:r>
              <a:rPr lang="nb-NO" sz="2000" b="1" kern="0" smtClean="0">
                <a:solidFill>
                  <a:srgbClr val="0000FF"/>
                </a:solidFill>
                <a:latin typeface="Arial" charset="0"/>
              </a:rPr>
              <a:t>Mục </a:t>
            </a:r>
            <a:r>
              <a:rPr lang="nb-NO" sz="2000" b="1" kern="0">
                <a:solidFill>
                  <a:srgbClr val="0000FF"/>
                </a:solidFill>
                <a:latin typeface="Arial" charset="0"/>
              </a:rPr>
              <a:t>2. TIÊU CHUẨN, ĐỊNH MỨC SỬ DỤNG TÀI SẢN CÔNG TẠI CƠ QUAN, TỔ CHỨC, </a:t>
            </a:r>
            <a:r>
              <a:rPr lang="nb-NO" sz="2000" b="1" kern="0">
                <a:solidFill>
                  <a:srgbClr val="0000FF"/>
                </a:solidFill>
                <a:latin typeface="Arial" charset="0"/>
              </a:rPr>
              <a:t>ĐƠN </a:t>
            </a:r>
            <a:r>
              <a:rPr lang="nb-NO" sz="2000" b="1" kern="0" smtClean="0">
                <a:solidFill>
                  <a:srgbClr val="0000FF"/>
                </a:solidFill>
                <a:latin typeface="Arial" charset="0"/>
              </a:rPr>
              <a:t>VỊ</a:t>
            </a:r>
          </a:p>
          <a:p>
            <a:pPr indent="-457200" algn="just" eaLnBrk="1" hangingPunct="1">
              <a:lnSpc>
                <a:spcPct val="110000"/>
              </a:lnSpc>
              <a:spcBef>
                <a:spcPts val="1000"/>
              </a:spcBef>
              <a:spcAft>
                <a:spcPts val="0"/>
              </a:spcAft>
              <a:buClr>
                <a:srgbClr val="FF0000"/>
              </a:buClr>
              <a:buFont typeface="Wingdings" pitchFamily="2" charset="2"/>
              <a:buChar char="v"/>
              <a:defRPr/>
            </a:pPr>
            <a:r>
              <a:rPr lang="nb-NO" sz="2000" b="1" kern="0" smtClean="0">
                <a:solidFill>
                  <a:srgbClr val="FF0066"/>
                </a:solidFill>
                <a:latin typeface="Arial" charset="0"/>
              </a:rPr>
              <a:t>Mục </a:t>
            </a:r>
            <a:r>
              <a:rPr lang="nb-NO" sz="2000" b="1" kern="0">
                <a:solidFill>
                  <a:srgbClr val="FF0066"/>
                </a:solidFill>
                <a:latin typeface="Arial" charset="0"/>
              </a:rPr>
              <a:t>3. CHẾ ĐỘ QUẢN LÝ, SỬ DỤNG TÀI SẢN CÔNG TẠI CƠ QUAN </a:t>
            </a:r>
            <a:r>
              <a:rPr lang="nb-NO" sz="2000" b="1" kern="0">
                <a:solidFill>
                  <a:srgbClr val="FF0066"/>
                </a:solidFill>
                <a:latin typeface="Arial" charset="0"/>
              </a:rPr>
              <a:t>NHÀ </a:t>
            </a:r>
            <a:r>
              <a:rPr lang="nb-NO" sz="2000" b="1" kern="0" smtClean="0">
                <a:solidFill>
                  <a:srgbClr val="FF0066"/>
                </a:solidFill>
                <a:latin typeface="Arial" charset="0"/>
              </a:rPr>
              <a:t>NƯỚC</a:t>
            </a:r>
          </a:p>
          <a:p>
            <a:pPr indent="-457200" algn="just" eaLnBrk="1" hangingPunct="1">
              <a:lnSpc>
                <a:spcPct val="110000"/>
              </a:lnSpc>
              <a:spcBef>
                <a:spcPts val="1000"/>
              </a:spcBef>
              <a:spcAft>
                <a:spcPts val="0"/>
              </a:spcAft>
              <a:buClr>
                <a:srgbClr val="FF0000"/>
              </a:buClr>
              <a:buFont typeface="Wingdings" pitchFamily="2" charset="2"/>
              <a:buChar char="v"/>
              <a:defRPr/>
            </a:pPr>
            <a:r>
              <a:rPr lang="nb-NO" sz="2000" b="1" kern="0" smtClean="0">
                <a:solidFill>
                  <a:srgbClr val="FF0066"/>
                </a:solidFill>
                <a:latin typeface="Arial" charset="0"/>
              </a:rPr>
              <a:t>Mục </a:t>
            </a:r>
            <a:r>
              <a:rPr lang="nb-NO" sz="2000" b="1" kern="0">
                <a:solidFill>
                  <a:srgbClr val="FF0066"/>
                </a:solidFill>
                <a:latin typeface="Arial" charset="0"/>
              </a:rPr>
              <a:t>4. CHẾ ĐỘ QUẢN LÝ, SỬ DỤNG TÀI SẢN CÔNG TẠI ĐƠN VỊ SỰ NGHIỆP </a:t>
            </a:r>
            <a:r>
              <a:rPr lang="nb-NO" sz="2000" b="1" kern="0">
                <a:solidFill>
                  <a:srgbClr val="FF0066"/>
                </a:solidFill>
                <a:latin typeface="Arial" charset="0"/>
              </a:rPr>
              <a:t>CÔNG </a:t>
            </a:r>
            <a:r>
              <a:rPr lang="nb-NO" sz="2000" b="1" kern="0" smtClean="0">
                <a:solidFill>
                  <a:srgbClr val="FF0066"/>
                </a:solidFill>
                <a:latin typeface="Arial" charset="0"/>
              </a:rPr>
              <a:t>LẬP</a:t>
            </a:r>
          </a:p>
          <a:p>
            <a:pPr indent="-457200" algn="just" eaLnBrk="1" hangingPunct="1">
              <a:lnSpc>
                <a:spcPct val="110000"/>
              </a:lnSpc>
              <a:spcBef>
                <a:spcPts val="1000"/>
              </a:spcBef>
              <a:spcAft>
                <a:spcPts val="0"/>
              </a:spcAft>
              <a:buClr>
                <a:srgbClr val="FF0000"/>
              </a:buClr>
              <a:buFont typeface="Wingdings" pitchFamily="2" charset="2"/>
              <a:buChar char="v"/>
              <a:defRPr/>
            </a:pPr>
            <a:r>
              <a:rPr lang="nb-NO" sz="2000" b="1" kern="0" smtClean="0">
                <a:solidFill>
                  <a:srgbClr val="0000FF"/>
                </a:solidFill>
                <a:latin typeface="Arial" charset="0"/>
              </a:rPr>
              <a:t>Mục </a:t>
            </a:r>
            <a:r>
              <a:rPr lang="nb-NO" sz="2000" b="1" kern="0">
                <a:solidFill>
                  <a:srgbClr val="0000FF"/>
                </a:solidFill>
                <a:latin typeface="Arial" charset="0"/>
              </a:rPr>
              <a:t>5. CHẾ ĐỘ QUẢN LÝ, SỬ DỤNG TÀI SẢN CÔNG TẠI ĐƠN VỊ LỰC LƯỢNG VŨ TRANG </a:t>
            </a:r>
            <a:r>
              <a:rPr lang="nb-NO" sz="2000" b="1" kern="0">
                <a:solidFill>
                  <a:srgbClr val="0000FF"/>
                </a:solidFill>
                <a:latin typeface="Arial" charset="0"/>
              </a:rPr>
              <a:t>NHÂN </a:t>
            </a:r>
            <a:r>
              <a:rPr lang="nb-NO" sz="2000" b="1" kern="0" smtClean="0">
                <a:solidFill>
                  <a:srgbClr val="0000FF"/>
                </a:solidFill>
                <a:latin typeface="Arial" charset="0"/>
              </a:rPr>
              <a:t>DÂN</a:t>
            </a:r>
          </a:p>
          <a:p>
            <a:pPr indent="-457200" algn="just" eaLnBrk="1" hangingPunct="1">
              <a:lnSpc>
                <a:spcPct val="110000"/>
              </a:lnSpc>
              <a:spcBef>
                <a:spcPts val="1000"/>
              </a:spcBef>
              <a:spcAft>
                <a:spcPts val="0"/>
              </a:spcAft>
              <a:buClr>
                <a:srgbClr val="FF0000"/>
              </a:buClr>
              <a:buFont typeface="Wingdings" pitchFamily="2" charset="2"/>
              <a:buChar char="v"/>
              <a:defRPr/>
            </a:pPr>
            <a:r>
              <a:rPr lang="nb-NO" sz="2000" b="1" kern="0" smtClean="0">
                <a:solidFill>
                  <a:srgbClr val="0000FF"/>
                </a:solidFill>
                <a:latin typeface="Arial" charset="0"/>
              </a:rPr>
              <a:t>Mục </a:t>
            </a:r>
            <a:r>
              <a:rPr lang="nb-NO" sz="2000" b="1" kern="0">
                <a:solidFill>
                  <a:srgbClr val="0000FF"/>
                </a:solidFill>
                <a:latin typeface="Arial" charset="0"/>
              </a:rPr>
              <a:t>6. CHẾ ĐỘ QUẢN LÝ, SỬ DỤNG TÀI SẢN CÔNG TẠI CÁC </a:t>
            </a:r>
            <a:r>
              <a:rPr lang="nb-NO" sz="2000" b="1" kern="0">
                <a:solidFill>
                  <a:srgbClr val="0000FF"/>
                </a:solidFill>
                <a:latin typeface="Arial" charset="0"/>
              </a:rPr>
              <a:t>TỔ </a:t>
            </a:r>
            <a:r>
              <a:rPr lang="nb-NO" sz="2000" b="1" kern="0" smtClean="0">
                <a:solidFill>
                  <a:srgbClr val="0000FF"/>
                </a:solidFill>
                <a:latin typeface="Arial" charset="0"/>
              </a:rPr>
              <a:t>CHỨC</a:t>
            </a:r>
          </a:p>
          <a:p>
            <a:pPr indent="-457200" algn="just" eaLnBrk="1" hangingPunct="1">
              <a:lnSpc>
                <a:spcPct val="110000"/>
              </a:lnSpc>
              <a:spcBef>
                <a:spcPts val="1000"/>
              </a:spcBef>
              <a:spcAft>
                <a:spcPts val="0"/>
              </a:spcAft>
              <a:buClr>
                <a:srgbClr val="FF0000"/>
              </a:buClr>
              <a:buFont typeface="Wingdings" pitchFamily="2" charset="2"/>
              <a:buChar char="v"/>
              <a:defRPr/>
            </a:pPr>
            <a:r>
              <a:rPr lang="nb-NO" sz="2000" b="1" kern="0" smtClean="0">
                <a:solidFill>
                  <a:srgbClr val="0000FF"/>
                </a:solidFill>
                <a:latin typeface="Arial" charset="0"/>
              </a:rPr>
              <a:t>Mục </a:t>
            </a:r>
            <a:r>
              <a:rPr lang="nb-NO" sz="2000" b="1" kern="0">
                <a:solidFill>
                  <a:srgbClr val="0000FF"/>
                </a:solidFill>
                <a:latin typeface="Arial" charset="0"/>
              </a:rPr>
              <a:t>7. CHẾ ĐỘ QUẢN LÝ, SỬ DỤNG TÀI SẢN CÔNG TẠI CƠ QUAN DỰ TRỮ NHÀ NƯỚC</a:t>
            </a:r>
            <a:endParaRPr lang="en-US" sz="2000" b="1" kern="0">
              <a:solidFill>
                <a:srgbClr val="0000FF"/>
              </a:solidFill>
              <a:latin typeface="Arial" charset="0"/>
            </a:endParaRPr>
          </a:p>
        </p:txBody>
      </p:sp>
    </p:spTree>
    <p:extLst>
      <p:ext uri="{BB962C8B-B14F-4D97-AF65-F5344CB8AC3E}">
        <p14:creationId xmlns:p14="http://schemas.microsoft.com/office/powerpoint/2010/main" val="18444752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fi-FI" sz="2500" b="1" smtClean="0">
                <a:solidFill>
                  <a:srgbClr val="FF0000"/>
                </a:solidFill>
                <a:latin typeface="Arial" panose="020B0604020202020204" pitchFamily="34" charset="0"/>
                <a:cs typeface="Arial" panose="020B0604020202020204" pitchFamily="34" charset="0"/>
              </a:rPr>
              <a:t>Điều </a:t>
            </a:r>
            <a:r>
              <a:rPr lang="fi-FI" sz="2500" b="1">
                <a:solidFill>
                  <a:srgbClr val="FF0000"/>
                </a:solidFill>
                <a:latin typeface="Arial" panose="020B0604020202020204" pitchFamily="34" charset="0"/>
                <a:cs typeface="Arial" panose="020B0604020202020204" pitchFamily="34" charset="0"/>
              </a:rPr>
              <a:t>20. Tài sản công tại cơ quan, tổ chức, đơn </a:t>
            </a:r>
            <a:r>
              <a:rPr lang="fi-FI" sz="2500" b="1">
                <a:solidFill>
                  <a:srgbClr val="FF0000"/>
                </a:solidFill>
                <a:latin typeface="Arial" panose="020B0604020202020204" pitchFamily="34" charset="0"/>
                <a:cs typeface="Arial" panose="020B0604020202020204" pitchFamily="34" charset="0"/>
              </a:rPr>
              <a:t>vị</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000"/>
              </a:spcBef>
              <a:spcAft>
                <a:spcPts val="0"/>
              </a:spcAft>
              <a:buClr>
                <a:srgbClr val="FF0000"/>
              </a:buClr>
              <a:buFont typeface="+mj-lt"/>
              <a:buAutoNum type="arabicPeriod"/>
              <a:defRPr/>
            </a:pPr>
            <a:r>
              <a:rPr lang="fi-FI" sz="2400" b="1" kern="0" smtClean="0">
                <a:solidFill>
                  <a:srgbClr val="0000FF"/>
                </a:solidFill>
                <a:latin typeface="Arial" charset="0"/>
              </a:rPr>
              <a:t>Nhà </a:t>
            </a:r>
            <a:r>
              <a:rPr lang="fi-FI" sz="2400" b="1" kern="0">
                <a:solidFill>
                  <a:srgbClr val="0000FF"/>
                </a:solidFill>
                <a:latin typeface="Arial" charset="0"/>
              </a:rPr>
              <a:t>làm việc, công trình sự nghiệp, nhà ở công vụ và tài sản khác gắn liền với đất thuộc trụ sở làm việc, cơ sở hoạt động sự nghiệp, nhà ở </a:t>
            </a:r>
            <a:r>
              <a:rPr lang="fi-FI" sz="2400" b="1" kern="0">
                <a:solidFill>
                  <a:srgbClr val="0000FF"/>
                </a:solidFill>
                <a:latin typeface="Arial" charset="0"/>
              </a:rPr>
              <a:t>công </a:t>
            </a:r>
            <a:r>
              <a:rPr lang="fi-FI" sz="2400" b="1" kern="0" smtClean="0">
                <a:solidFill>
                  <a:srgbClr val="0000FF"/>
                </a:solidFill>
                <a:latin typeface="Arial" charset="0"/>
              </a:rPr>
              <a:t>vụ.</a:t>
            </a:r>
          </a:p>
          <a:p>
            <a:pPr indent="-457200" algn="just" eaLnBrk="1" hangingPunct="1">
              <a:lnSpc>
                <a:spcPct val="114000"/>
              </a:lnSpc>
              <a:spcBef>
                <a:spcPts val="1000"/>
              </a:spcBef>
              <a:spcAft>
                <a:spcPts val="0"/>
              </a:spcAft>
              <a:buClr>
                <a:srgbClr val="FF0000"/>
              </a:buClr>
              <a:buFont typeface="+mj-lt"/>
              <a:buAutoNum type="arabicPeriod"/>
              <a:defRPr/>
            </a:pPr>
            <a:r>
              <a:rPr lang="fi-FI" sz="2400" b="1" kern="0" smtClean="0">
                <a:solidFill>
                  <a:srgbClr val="0000FF"/>
                </a:solidFill>
                <a:latin typeface="Arial" charset="0"/>
              </a:rPr>
              <a:t>Quyền </a:t>
            </a:r>
            <a:r>
              <a:rPr lang="fi-FI" sz="2400" b="1" kern="0">
                <a:solidFill>
                  <a:srgbClr val="0000FF"/>
                </a:solidFill>
                <a:latin typeface="Arial" charset="0"/>
              </a:rPr>
              <a:t>sử dụng đất thuộc trụ sở làm việc, cơ sở hoạt động sự nghiệp, nhà ở </a:t>
            </a:r>
            <a:r>
              <a:rPr lang="fi-FI" sz="2400" b="1" kern="0">
                <a:solidFill>
                  <a:srgbClr val="0000FF"/>
                </a:solidFill>
                <a:latin typeface="Arial" charset="0"/>
              </a:rPr>
              <a:t>công </a:t>
            </a:r>
            <a:r>
              <a:rPr lang="fi-FI" sz="2400" b="1" kern="0" smtClean="0">
                <a:solidFill>
                  <a:srgbClr val="0000FF"/>
                </a:solidFill>
                <a:latin typeface="Arial" charset="0"/>
              </a:rPr>
              <a:t>vụ.</a:t>
            </a:r>
          </a:p>
          <a:p>
            <a:pPr indent="-457200" algn="just" eaLnBrk="1" hangingPunct="1">
              <a:lnSpc>
                <a:spcPct val="114000"/>
              </a:lnSpc>
              <a:spcBef>
                <a:spcPts val="1000"/>
              </a:spcBef>
              <a:spcAft>
                <a:spcPts val="0"/>
              </a:spcAft>
              <a:buClr>
                <a:srgbClr val="FF0000"/>
              </a:buClr>
              <a:buFont typeface="+mj-lt"/>
              <a:buAutoNum type="arabicPeriod"/>
              <a:defRPr/>
            </a:pPr>
            <a:r>
              <a:rPr lang="fi-FI" sz="2400" b="1" kern="0" smtClean="0">
                <a:solidFill>
                  <a:srgbClr val="0000FF"/>
                </a:solidFill>
                <a:latin typeface="Arial" charset="0"/>
              </a:rPr>
              <a:t>Xe </a:t>
            </a:r>
            <a:r>
              <a:rPr lang="fi-FI" sz="2400" b="1" kern="0">
                <a:solidFill>
                  <a:srgbClr val="0000FF"/>
                </a:solidFill>
                <a:latin typeface="Arial" charset="0"/>
              </a:rPr>
              <a:t>ô tô và phương tiện vận tải khác; máy móc, </a:t>
            </a:r>
            <a:r>
              <a:rPr lang="fi-FI" sz="2400" b="1" kern="0">
                <a:solidFill>
                  <a:srgbClr val="0000FF"/>
                </a:solidFill>
                <a:latin typeface="Arial" charset="0"/>
              </a:rPr>
              <a:t>thiết </a:t>
            </a:r>
            <a:r>
              <a:rPr lang="fi-FI" sz="2400" b="1" kern="0" smtClean="0">
                <a:solidFill>
                  <a:srgbClr val="0000FF"/>
                </a:solidFill>
                <a:latin typeface="Arial" charset="0"/>
              </a:rPr>
              <a:t>bị.</a:t>
            </a:r>
          </a:p>
          <a:p>
            <a:pPr indent="-457200" algn="just" eaLnBrk="1" hangingPunct="1">
              <a:lnSpc>
                <a:spcPct val="114000"/>
              </a:lnSpc>
              <a:spcBef>
                <a:spcPts val="1000"/>
              </a:spcBef>
              <a:spcAft>
                <a:spcPts val="0"/>
              </a:spcAft>
              <a:buClr>
                <a:srgbClr val="FF0000"/>
              </a:buClr>
              <a:buFont typeface="+mj-lt"/>
              <a:buAutoNum type="arabicPeriod"/>
              <a:defRPr/>
            </a:pPr>
            <a:r>
              <a:rPr lang="fi-FI" sz="2400" b="1" kern="0" smtClean="0">
                <a:solidFill>
                  <a:srgbClr val="0000FF"/>
                </a:solidFill>
                <a:latin typeface="Arial" charset="0"/>
              </a:rPr>
              <a:t>Quyền </a:t>
            </a:r>
            <a:r>
              <a:rPr lang="fi-FI" sz="2400" b="1" kern="0">
                <a:solidFill>
                  <a:srgbClr val="0000FF"/>
                </a:solidFill>
                <a:latin typeface="Arial" charset="0"/>
              </a:rPr>
              <a:t>sở hữu trí tuệ, phần mềm ứng dụng, cơ </a:t>
            </a:r>
            <a:r>
              <a:rPr lang="fi-FI" sz="2400" b="1" kern="0">
                <a:solidFill>
                  <a:srgbClr val="0000FF"/>
                </a:solidFill>
                <a:latin typeface="Arial" charset="0"/>
              </a:rPr>
              <a:t>sở </a:t>
            </a:r>
            <a:r>
              <a:rPr lang="fi-FI" sz="2400" b="1" kern="0" smtClean="0">
                <a:solidFill>
                  <a:srgbClr val="0000FF"/>
                </a:solidFill>
                <a:latin typeface="Arial" charset="0"/>
              </a:rPr>
              <a:t/>
            </a:r>
            <a:br>
              <a:rPr lang="fi-FI" sz="2400" b="1" kern="0" smtClean="0">
                <a:solidFill>
                  <a:srgbClr val="0000FF"/>
                </a:solidFill>
                <a:latin typeface="Arial" charset="0"/>
              </a:rPr>
            </a:br>
            <a:r>
              <a:rPr lang="fi-FI" sz="2400" b="1" kern="0" smtClean="0">
                <a:solidFill>
                  <a:srgbClr val="0000FF"/>
                </a:solidFill>
                <a:latin typeface="Arial" charset="0"/>
              </a:rPr>
              <a:t>dữ liệu.</a:t>
            </a:r>
          </a:p>
          <a:p>
            <a:pPr indent="-457200" algn="just" eaLnBrk="1" hangingPunct="1">
              <a:lnSpc>
                <a:spcPct val="114000"/>
              </a:lnSpc>
              <a:spcBef>
                <a:spcPts val="1000"/>
              </a:spcBef>
              <a:spcAft>
                <a:spcPts val="0"/>
              </a:spcAft>
              <a:buClr>
                <a:srgbClr val="FF0000"/>
              </a:buClr>
              <a:buFont typeface="+mj-lt"/>
              <a:buAutoNum type="arabicPeriod"/>
              <a:defRPr/>
            </a:pPr>
            <a:r>
              <a:rPr lang="fi-FI" sz="2400" b="1" kern="0" smtClean="0">
                <a:solidFill>
                  <a:srgbClr val="0000FF"/>
                </a:solidFill>
                <a:latin typeface="Arial" charset="0"/>
              </a:rPr>
              <a:t>Tài </a:t>
            </a:r>
            <a:r>
              <a:rPr lang="fi-FI" sz="2400" b="1" kern="0">
                <a:solidFill>
                  <a:srgbClr val="0000FF"/>
                </a:solidFill>
                <a:latin typeface="Arial" charset="0"/>
              </a:rPr>
              <a:t>sản khác theo quy định của pháp </a:t>
            </a:r>
            <a:r>
              <a:rPr lang="fi-FI" sz="2400" b="1" kern="0">
                <a:solidFill>
                  <a:srgbClr val="0000FF"/>
                </a:solidFill>
                <a:latin typeface="Arial" charset="0"/>
              </a:rPr>
              <a:t>luật</a:t>
            </a:r>
            <a:r>
              <a:rPr lang="fi-FI" sz="2400" b="1" kern="0" smtClean="0">
                <a:solidFill>
                  <a:srgbClr val="0000FF"/>
                </a:solidFill>
                <a:latin typeface="Arial" charset="0"/>
              </a:rPr>
              <a:t>.</a:t>
            </a:r>
            <a:endParaRPr lang="en-US" sz="2400" b="1" kern="0">
              <a:solidFill>
                <a:srgbClr val="0000FF"/>
              </a:solidFill>
              <a:latin typeface="Arial" charset="0"/>
            </a:endParaRPr>
          </a:p>
        </p:txBody>
      </p:sp>
    </p:spTree>
    <p:extLst>
      <p:ext uri="{BB962C8B-B14F-4D97-AF65-F5344CB8AC3E}">
        <p14:creationId xmlns:p14="http://schemas.microsoft.com/office/powerpoint/2010/main" val="14947411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nb-NO" sz="2500" b="1" smtClean="0">
                <a:solidFill>
                  <a:srgbClr val="FF0000"/>
                </a:solidFill>
                <a:latin typeface="Arial" panose="020B0604020202020204" pitchFamily="34" charset="0"/>
                <a:cs typeface="Arial" panose="020B0604020202020204" pitchFamily="34" charset="0"/>
              </a:rPr>
              <a:t>Điều </a:t>
            </a:r>
            <a:r>
              <a:rPr lang="nb-NO" sz="2500" b="1">
                <a:solidFill>
                  <a:srgbClr val="FF0000"/>
                </a:solidFill>
                <a:latin typeface="Arial" panose="020B0604020202020204" pitchFamily="34" charset="0"/>
                <a:cs typeface="Arial" panose="020B0604020202020204" pitchFamily="34" charset="0"/>
              </a:rPr>
              <a:t>24. Tiêu chuẩn, định mức sử dụng tài sản </a:t>
            </a:r>
            <a:r>
              <a:rPr lang="nb-NO" sz="2500" b="1">
                <a:solidFill>
                  <a:srgbClr val="FF0000"/>
                </a:solidFill>
                <a:latin typeface="Arial" panose="020B0604020202020204" pitchFamily="34" charset="0"/>
                <a:cs typeface="Arial" panose="020B0604020202020204" pitchFamily="34" charset="0"/>
              </a:rPr>
              <a:t>công</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a:defRPr/>
            </a:pPr>
            <a:r>
              <a:rPr lang="nb-NO" sz="2200" b="1" kern="0" smtClean="0">
                <a:solidFill>
                  <a:srgbClr val="0000FF"/>
                </a:solidFill>
                <a:latin typeface="Arial" charset="0"/>
              </a:rPr>
              <a:t>Tiêu </a:t>
            </a:r>
            <a:r>
              <a:rPr lang="nb-NO" sz="2200" b="1" kern="0">
                <a:solidFill>
                  <a:srgbClr val="0000FF"/>
                </a:solidFill>
                <a:latin typeface="Arial" charset="0"/>
              </a:rPr>
              <a:t>chuẩn, định mức sử dụng tài sản công tại cơ quan, tổ chức, đơn vị là các quy định về chủng loại, số lượng, mức giá, đối tượng được sử dụng do cơ quan, người có thẩm quyền </a:t>
            </a:r>
            <a:r>
              <a:rPr lang="nb-NO" sz="2200" b="1" kern="0">
                <a:solidFill>
                  <a:srgbClr val="0000FF"/>
                </a:solidFill>
                <a:latin typeface="Arial" charset="0"/>
              </a:rPr>
              <a:t>ban </a:t>
            </a:r>
            <a:r>
              <a:rPr lang="nb-NO" sz="2200" b="1" kern="0" smtClean="0">
                <a:solidFill>
                  <a:srgbClr val="0000FF"/>
                </a:solidFill>
                <a:latin typeface="Arial" charset="0"/>
              </a:rPr>
              <a:t>hành.</a:t>
            </a:r>
          </a:p>
          <a:p>
            <a:pPr marL="577850" indent="0" algn="just" eaLnBrk="1" hangingPunct="1">
              <a:lnSpc>
                <a:spcPct val="114000"/>
              </a:lnSpc>
              <a:spcBef>
                <a:spcPts val="1200"/>
              </a:spcBef>
              <a:spcAft>
                <a:spcPts val="0"/>
              </a:spcAft>
              <a:buClr>
                <a:srgbClr val="FF0000"/>
              </a:buClr>
              <a:buNone/>
              <a:defRPr/>
            </a:pPr>
            <a:r>
              <a:rPr lang="nb-NO" sz="2200" b="1" kern="0" smtClean="0">
                <a:solidFill>
                  <a:srgbClr val="0000FF"/>
                </a:solidFill>
                <a:latin typeface="Arial" charset="0"/>
              </a:rPr>
              <a:t>Quy </a:t>
            </a:r>
            <a:r>
              <a:rPr lang="nb-NO" sz="2200" b="1" kern="0">
                <a:solidFill>
                  <a:srgbClr val="0000FF"/>
                </a:solidFill>
                <a:latin typeface="Arial" charset="0"/>
              </a:rPr>
              <a:t>định về mức giá trong định mức sử dụng tài sản công là giá đã bao gồm các loại thuế phải nộp theo quy định của pháp luật; trường hợp được miễn các loại thuế thì phải tính đủ số thuế được miễn để xác định </a:t>
            </a:r>
            <a:r>
              <a:rPr lang="nb-NO" sz="2200" b="1" kern="0">
                <a:solidFill>
                  <a:srgbClr val="0000FF"/>
                </a:solidFill>
                <a:latin typeface="Arial" charset="0"/>
              </a:rPr>
              <a:t>định </a:t>
            </a:r>
            <a:r>
              <a:rPr lang="nb-NO" sz="2200" b="1" kern="0" smtClean="0">
                <a:solidFill>
                  <a:srgbClr val="0000FF"/>
                </a:solidFill>
                <a:latin typeface="Arial" charset="0"/>
              </a:rPr>
              <a:t>mức.</a:t>
            </a:r>
          </a:p>
          <a:p>
            <a:pPr indent="-457200" algn="just" eaLnBrk="1" hangingPunct="1">
              <a:lnSpc>
                <a:spcPct val="114000"/>
              </a:lnSpc>
              <a:spcBef>
                <a:spcPts val="1200"/>
              </a:spcBef>
              <a:spcAft>
                <a:spcPts val="0"/>
              </a:spcAft>
              <a:buClr>
                <a:srgbClr val="FF0000"/>
              </a:buClr>
              <a:buFont typeface="+mj-lt"/>
              <a:buAutoNum type="arabicPeriod" startAt="2"/>
              <a:defRPr/>
            </a:pPr>
            <a:r>
              <a:rPr lang="nb-NO" sz="2200" b="1" kern="0" smtClean="0">
                <a:solidFill>
                  <a:srgbClr val="0000FF"/>
                </a:solidFill>
                <a:latin typeface="Arial" charset="0"/>
              </a:rPr>
              <a:t>Tiêu </a:t>
            </a:r>
            <a:r>
              <a:rPr lang="nb-NO" sz="2200" b="1" kern="0">
                <a:solidFill>
                  <a:srgbClr val="0000FF"/>
                </a:solidFill>
                <a:latin typeface="Arial" charset="0"/>
              </a:rPr>
              <a:t>chuẩn, định mức sử dụng tài sản công được sử dụng làm căn cứ để lập kế hoạch và dự toán ngân sách; giao, đầu tư xây dựng, mua sắm, thuê tài sản, khoán kinh phí sử dụng tài sản công; quản lý, sử dụng và xử lý tài sản công tại cơ quan, tổ chức, đơn </a:t>
            </a:r>
            <a:r>
              <a:rPr lang="nb-NO" sz="2200" b="1" kern="0">
                <a:solidFill>
                  <a:srgbClr val="0000FF"/>
                </a:solidFill>
                <a:latin typeface="Arial" charset="0"/>
              </a:rPr>
              <a:t>vị</a:t>
            </a:r>
            <a:r>
              <a:rPr lang="nb-NO" sz="2200" b="1" kern="0" smtClean="0">
                <a:solidFill>
                  <a:srgbClr val="0000FF"/>
                </a:solidFill>
                <a:latin typeface="Arial" charset="0"/>
              </a:rPr>
              <a:t>.</a:t>
            </a:r>
            <a:endParaRPr lang="en-US" sz="2200" b="1" kern="0">
              <a:solidFill>
                <a:srgbClr val="0000FF"/>
              </a:solidFill>
              <a:latin typeface="Arial" charset="0"/>
            </a:endParaRPr>
          </a:p>
        </p:txBody>
      </p:sp>
    </p:spTree>
    <p:extLst>
      <p:ext uri="{BB962C8B-B14F-4D97-AF65-F5344CB8AC3E}">
        <p14:creationId xmlns:p14="http://schemas.microsoft.com/office/powerpoint/2010/main" val="3473801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76200"/>
            <a:ext cx="8680450" cy="990600"/>
          </a:xfrm>
        </p:spPr>
        <p:txBody>
          <a:bodyPr anchor="ctr"/>
          <a:lstStyle/>
          <a:p>
            <a:pPr indent="-457200" algn="ctr" eaLnBrk="1" hangingPunct="1">
              <a:lnSpc>
                <a:spcPct val="110000"/>
              </a:lnSpc>
              <a:spcBef>
                <a:spcPts val="800"/>
              </a:spcBef>
              <a:spcAft>
                <a:spcPts val="0"/>
              </a:spcAft>
              <a:defRPr/>
            </a:pPr>
            <a:r>
              <a:rPr lang="nb-NO" sz="2100" b="1" smtClean="0">
                <a:solidFill>
                  <a:srgbClr val="FF0000"/>
                </a:solidFill>
                <a:latin typeface="Arial" panose="020B0604020202020204" pitchFamily="34" charset="0"/>
                <a:cs typeface="Arial" panose="020B0604020202020204" pitchFamily="34" charset="0"/>
              </a:rPr>
              <a:t>Mục </a:t>
            </a:r>
            <a:r>
              <a:rPr lang="nb-NO" sz="2100" b="1">
                <a:solidFill>
                  <a:srgbClr val="FF0000"/>
                </a:solidFill>
                <a:latin typeface="Arial" panose="020B0604020202020204" pitchFamily="34" charset="0"/>
                <a:cs typeface="Arial" panose="020B0604020202020204" pitchFamily="34" charset="0"/>
              </a:rPr>
              <a:t>3. CHẾ ĐỘ QUẢN LÝ, SỬ DỤNG TÀI SẢN </a:t>
            </a:r>
            <a:r>
              <a:rPr lang="nb-NO" sz="2100" b="1">
                <a:solidFill>
                  <a:srgbClr val="FF0000"/>
                </a:solidFill>
                <a:latin typeface="Arial" panose="020B0604020202020204" pitchFamily="34" charset="0"/>
                <a:cs typeface="Arial" panose="020B0604020202020204" pitchFamily="34" charset="0"/>
              </a:rPr>
              <a:t>CÔNG </a:t>
            </a:r>
            <a:r>
              <a:rPr lang="nb-NO" sz="2100" b="1" smtClean="0">
                <a:solidFill>
                  <a:srgbClr val="FF0000"/>
                </a:solidFill>
                <a:latin typeface="Arial" panose="020B0604020202020204" pitchFamily="34" charset="0"/>
                <a:cs typeface="Arial" panose="020B0604020202020204" pitchFamily="34" charset="0"/>
              </a:rPr>
              <a:t/>
            </a:r>
            <a:br>
              <a:rPr lang="nb-NO" sz="2100" b="1" smtClean="0">
                <a:solidFill>
                  <a:srgbClr val="FF0000"/>
                </a:solidFill>
                <a:latin typeface="Arial" panose="020B0604020202020204" pitchFamily="34" charset="0"/>
                <a:cs typeface="Arial" panose="020B0604020202020204" pitchFamily="34" charset="0"/>
              </a:rPr>
            </a:br>
            <a:r>
              <a:rPr lang="nb-NO" sz="2100" b="1" smtClean="0">
                <a:solidFill>
                  <a:srgbClr val="FF0000"/>
                </a:solidFill>
                <a:latin typeface="Arial" panose="020B0604020202020204" pitchFamily="34" charset="0"/>
                <a:cs typeface="Arial" panose="020B0604020202020204" pitchFamily="34" charset="0"/>
              </a:rPr>
              <a:t>TẠI </a:t>
            </a:r>
            <a:r>
              <a:rPr lang="nb-NO" sz="2100" b="1">
                <a:solidFill>
                  <a:srgbClr val="FF0000"/>
                </a:solidFill>
                <a:latin typeface="Arial" panose="020B0604020202020204" pitchFamily="34" charset="0"/>
                <a:cs typeface="Arial" panose="020B0604020202020204" pitchFamily="34" charset="0"/>
              </a:rPr>
              <a:t>CƠ QUAN </a:t>
            </a:r>
            <a:r>
              <a:rPr lang="nb-NO" sz="2100" b="1">
                <a:solidFill>
                  <a:srgbClr val="FF0000"/>
                </a:solidFill>
                <a:latin typeface="Arial" panose="020B0604020202020204" pitchFamily="34" charset="0"/>
                <a:cs typeface="Arial" panose="020B0604020202020204" pitchFamily="34" charset="0"/>
              </a:rPr>
              <a:t>NHÀ </a:t>
            </a:r>
            <a:r>
              <a:rPr lang="nb-NO" sz="2100" b="1" smtClean="0">
                <a:solidFill>
                  <a:srgbClr val="FF0000"/>
                </a:solidFill>
                <a:latin typeface="Arial" panose="020B0604020202020204" pitchFamily="34" charset="0"/>
                <a:cs typeface="Arial" panose="020B0604020202020204" pitchFamily="34" charset="0"/>
              </a:rPr>
              <a:t>NƯỚC</a:t>
            </a:r>
            <a:endParaRPr lang="en-US" sz="21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28. Hình thành tài sản công </a:t>
            </a:r>
            <a:r>
              <a:rPr lang="nb-NO" sz="1900" b="1" kern="0">
                <a:solidFill>
                  <a:srgbClr val="0000FF"/>
                </a:solidFill>
                <a:latin typeface="Arial" charset="0"/>
              </a:rPr>
              <a:t>tại </a:t>
            </a:r>
            <a:r>
              <a:rPr lang="nb-NO" sz="1900" b="1" kern="0" smtClean="0">
                <a:solidFill>
                  <a:srgbClr val="0000FF"/>
                </a:solidFill>
                <a:latin typeface="Arial" charset="0"/>
              </a:rPr>
              <a:t>CQNN</a:t>
            </a:r>
          </a:p>
          <a:p>
            <a:pPr indent="-457200" algn="just" eaLnBrk="1" hangingPunct="1">
              <a:lnSpc>
                <a:spcPct val="114000"/>
              </a:lnSpc>
              <a:spcBef>
                <a:spcPts val="1200"/>
              </a:spcBef>
              <a:spcAft>
                <a:spcPts val="0"/>
              </a:spcAft>
              <a:buClr>
                <a:srgbClr val="FF0000"/>
              </a:buClr>
              <a:buFont typeface="Wingdings" pitchFamily="2" charset="2"/>
              <a:buChar char="Ø"/>
              <a:defRPr/>
            </a:pPr>
            <a:r>
              <a:rPr lang="nb-NO" sz="1900" b="1" kern="0" smtClean="0">
                <a:solidFill>
                  <a:srgbClr val="0000FF"/>
                </a:solidFill>
                <a:latin typeface="Arial" charset="0"/>
              </a:rPr>
              <a:t>Điều </a:t>
            </a:r>
            <a:r>
              <a:rPr lang="nb-NO" sz="1900" b="1" kern="0">
                <a:solidFill>
                  <a:srgbClr val="0000FF"/>
                </a:solidFill>
                <a:latin typeface="Arial" charset="0"/>
              </a:rPr>
              <a:t>29. Nhà nước giao tài sản bằng hiện vật </a:t>
            </a:r>
            <a:r>
              <a:rPr lang="nb-NO" sz="1900" b="1" kern="0">
                <a:solidFill>
                  <a:srgbClr val="0000FF"/>
                </a:solidFill>
                <a:latin typeface="Arial" charset="0"/>
              </a:rPr>
              <a:t>cho </a:t>
            </a:r>
            <a:r>
              <a:rPr lang="nb-NO" sz="1900" b="1" kern="0">
                <a:solidFill>
                  <a:srgbClr val="0000FF"/>
                </a:solidFill>
                <a:latin typeface="Arial" charset="0"/>
              </a:rPr>
              <a:t>CQNN</a:t>
            </a:r>
            <a:endParaRPr lang="nb-NO" sz="19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Wingdings" pitchFamily="2" charset="2"/>
              <a:buChar char="Ø"/>
              <a:defRPr/>
            </a:pPr>
            <a:r>
              <a:rPr lang="vi-VN" sz="1900" b="1" kern="0" smtClean="0">
                <a:solidFill>
                  <a:srgbClr val="0000FF"/>
                </a:solidFill>
                <a:latin typeface="Arial" charset="0"/>
              </a:rPr>
              <a:t>Điều </a:t>
            </a:r>
            <a:r>
              <a:rPr lang="vi-VN" sz="1900" b="1" kern="0">
                <a:solidFill>
                  <a:srgbClr val="0000FF"/>
                </a:solidFill>
                <a:latin typeface="Arial" charset="0"/>
              </a:rPr>
              <a:t>30. Đầu tư xây dựng trụ sở làm việc </a:t>
            </a:r>
            <a:r>
              <a:rPr lang="vi-VN" sz="1900" b="1" kern="0">
                <a:solidFill>
                  <a:srgbClr val="0000FF"/>
                </a:solidFill>
                <a:latin typeface="Arial" charset="0"/>
              </a:rPr>
              <a:t>của </a:t>
            </a:r>
            <a:r>
              <a:rPr lang="nb-NO" sz="1900" b="1" kern="0">
                <a:solidFill>
                  <a:srgbClr val="0000FF"/>
                </a:solidFill>
                <a:latin typeface="Arial" charset="0"/>
              </a:rPr>
              <a:t>CQNN</a:t>
            </a:r>
            <a:endParaRPr lang="en-US" sz="19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Wingdings" pitchFamily="2" charset="2"/>
              <a:buChar char="Ø"/>
              <a:defRPr/>
            </a:pPr>
            <a:r>
              <a:rPr lang="vi-VN" sz="1900" b="1" kern="0" smtClean="0">
                <a:solidFill>
                  <a:srgbClr val="FF0066"/>
                </a:solidFill>
                <a:latin typeface="Arial" charset="0"/>
              </a:rPr>
              <a:t>Điều </a:t>
            </a:r>
            <a:r>
              <a:rPr lang="vi-VN" sz="1900" b="1" kern="0">
                <a:solidFill>
                  <a:srgbClr val="FF0066"/>
                </a:solidFill>
                <a:latin typeface="Arial" charset="0"/>
              </a:rPr>
              <a:t>31. Mua sắm tài sản công phục vụ hoạt động </a:t>
            </a:r>
            <a:r>
              <a:rPr lang="vi-VN" sz="1900" b="1" kern="0">
                <a:solidFill>
                  <a:srgbClr val="FF0066"/>
                </a:solidFill>
                <a:latin typeface="Arial" charset="0"/>
              </a:rPr>
              <a:t>của </a:t>
            </a:r>
            <a:r>
              <a:rPr lang="nb-NO" sz="1900" b="1" kern="0">
                <a:solidFill>
                  <a:srgbClr val="FF0066"/>
                </a:solidFill>
                <a:latin typeface="Arial" charset="0"/>
              </a:rPr>
              <a:t>CQNN</a:t>
            </a:r>
            <a:endParaRPr lang="en-US" sz="1900" b="1" kern="0" smtClean="0">
              <a:solidFill>
                <a:srgbClr val="FF0066"/>
              </a:solidFill>
              <a:latin typeface="Arial" charset="0"/>
            </a:endParaRPr>
          </a:p>
          <a:p>
            <a:pPr indent="-457200" algn="just" eaLnBrk="1" hangingPunct="1">
              <a:lnSpc>
                <a:spcPct val="114000"/>
              </a:lnSpc>
              <a:spcBef>
                <a:spcPts val="1200"/>
              </a:spcBef>
              <a:spcAft>
                <a:spcPts val="0"/>
              </a:spcAft>
              <a:buClr>
                <a:srgbClr val="FF0000"/>
              </a:buClr>
              <a:buFont typeface="Wingdings" pitchFamily="2" charset="2"/>
              <a:buChar char="Ø"/>
              <a:defRPr/>
            </a:pPr>
            <a:r>
              <a:rPr lang="vi-VN" sz="1900" b="1" kern="0" smtClean="0">
                <a:solidFill>
                  <a:srgbClr val="0000FF"/>
                </a:solidFill>
                <a:latin typeface="Arial" charset="0"/>
              </a:rPr>
              <a:t>Điều </a:t>
            </a:r>
            <a:r>
              <a:rPr lang="vi-VN" sz="1900" b="1" kern="0">
                <a:solidFill>
                  <a:srgbClr val="0000FF"/>
                </a:solidFill>
                <a:latin typeface="Arial" charset="0"/>
              </a:rPr>
              <a:t>32. Thuê tài sản phục vụ hoạt động </a:t>
            </a:r>
            <a:r>
              <a:rPr lang="vi-VN" sz="1900" b="1" kern="0">
                <a:solidFill>
                  <a:srgbClr val="0000FF"/>
                </a:solidFill>
                <a:latin typeface="Arial" charset="0"/>
              </a:rPr>
              <a:t>của </a:t>
            </a:r>
            <a:r>
              <a:rPr lang="nb-NO" sz="1900" b="1" kern="0">
                <a:solidFill>
                  <a:srgbClr val="0000FF"/>
                </a:solidFill>
                <a:latin typeface="Arial" charset="0"/>
              </a:rPr>
              <a:t>CQNN</a:t>
            </a:r>
            <a:endParaRPr lang="en-US" sz="19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Wingdings" pitchFamily="2" charset="2"/>
              <a:buChar char="Ø"/>
              <a:defRPr/>
            </a:pPr>
            <a:r>
              <a:rPr lang="vi-VN" sz="1900" b="1" kern="0" smtClean="0">
                <a:solidFill>
                  <a:srgbClr val="FF0066"/>
                </a:solidFill>
                <a:latin typeface="Arial" charset="0"/>
              </a:rPr>
              <a:t>Điều </a:t>
            </a:r>
            <a:r>
              <a:rPr lang="vi-VN" sz="1900" b="1" kern="0">
                <a:solidFill>
                  <a:srgbClr val="FF0066"/>
                </a:solidFill>
                <a:latin typeface="Arial" charset="0"/>
              </a:rPr>
              <a:t>33. Khoán kinh phí sử dụng tài sản công </a:t>
            </a:r>
            <a:r>
              <a:rPr lang="vi-VN" sz="1900" b="1" kern="0">
                <a:solidFill>
                  <a:srgbClr val="FF0066"/>
                </a:solidFill>
                <a:latin typeface="Arial" charset="0"/>
              </a:rPr>
              <a:t>tại </a:t>
            </a:r>
            <a:r>
              <a:rPr lang="nb-NO" sz="1900" b="1" kern="0" smtClean="0">
                <a:solidFill>
                  <a:srgbClr val="FF0066"/>
                </a:solidFill>
                <a:latin typeface="Arial" charset="0"/>
              </a:rPr>
              <a:t>CQNN</a:t>
            </a:r>
          </a:p>
          <a:p>
            <a:pPr indent="-457200" algn="just" eaLnBrk="1" hangingPunct="1">
              <a:lnSpc>
                <a:spcPct val="114000"/>
              </a:lnSpc>
              <a:spcBef>
                <a:spcPts val="1200"/>
              </a:spcBef>
              <a:spcAft>
                <a:spcPts val="0"/>
              </a:spcAft>
              <a:buClr>
                <a:srgbClr val="FF0000"/>
              </a:buClr>
              <a:buFont typeface="Wingdings" pitchFamily="2" charset="2"/>
              <a:buChar char="Ø"/>
              <a:defRPr/>
            </a:pPr>
            <a:r>
              <a:rPr lang="vi-VN" sz="1900" b="1" kern="0" smtClean="0">
                <a:solidFill>
                  <a:srgbClr val="0000FF"/>
                </a:solidFill>
                <a:latin typeface="Arial" charset="0"/>
              </a:rPr>
              <a:t>Điều </a:t>
            </a:r>
            <a:r>
              <a:rPr lang="vi-VN" sz="1900" b="1" kern="0">
                <a:solidFill>
                  <a:srgbClr val="0000FF"/>
                </a:solidFill>
                <a:latin typeface="Arial" charset="0"/>
              </a:rPr>
              <a:t>34. Sử dụng tài sản công </a:t>
            </a:r>
            <a:r>
              <a:rPr lang="vi-VN" sz="1900" b="1" kern="0">
                <a:solidFill>
                  <a:srgbClr val="0000FF"/>
                </a:solidFill>
                <a:latin typeface="Arial" charset="0"/>
              </a:rPr>
              <a:t>tại </a:t>
            </a:r>
            <a:r>
              <a:rPr lang="nb-NO" sz="1900" b="1" kern="0" smtClean="0">
                <a:solidFill>
                  <a:srgbClr val="0000FF"/>
                </a:solidFill>
                <a:latin typeface="Arial" charset="0"/>
              </a:rPr>
              <a:t>CQNN</a:t>
            </a:r>
          </a:p>
          <a:p>
            <a:pPr indent="-457200" algn="just" eaLnBrk="1" hangingPunct="1">
              <a:lnSpc>
                <a:spcPct val="114000"/>
              </a:lnSpc>
              <a:spcBef>
                <a:spcPts val="1200"/>
              </a:spcBef>
              <a:spcAft>
                <a:spcPts val="0"/>
              </a:spcAft>
              <a:buClr>
                <a:srgbClr val="FF0000"/>
              </a:buClr>
              <a:buFont typeface="Wingdings" pitchFamily="2" charset="2"/>
              <a:buChar char="Ø"/>
              <a:defRPr/>
            </a:pPr>
            <a:r>
              <a:rPr lang="vi-VN" sz="1900" b="1" kern="0" smtClean="0">
                <a:solidFill>
                  <a:srgbClr val="0000FF"/>
                </a:solidFill>
                <a:latin typeface="Arial" charset="0"/>
              </a:rPr>
              <a:t>Điều </a:t>
            </a:r>
            <a:r>
              <a:rPr lang="vi-VN" sz="1900" b="1" kern="0">
                <a:solidFill>
                  <a:srgbClr val="0000FF"/>
                </a:solidFill>
                <a:latin typeface="Arial" charset="0"/>
              </a:rPr>
              <a:t>35. Quản lý vận hành tài sản công </a:t>
            </a:r>
            <a:r>
              <a:rPr lang="vi-VN" sz="1900" b="1" kern="0">
                <a:solidFill>
                  <a:srgbClr val="0000FF"/>
                </a:solidFill>
                <a:latin typeface="Arial" charset="0"/>
              </a:rPr>
              <a:t>tại </a:t>
            </a:r>
            <a:r>
              <a:rPr lang="nb-NO" sz="1900" b="1" kern="0" smtClean="0">
                <a:solidFill>
                  <a:srgbClr val="0000FF"/>
                </a:solidFill>
                <a:latin typeface="Arial" charset="0"/>
              </a:rPr>
              <a:t>CQNN</a:t>
            </a:r>
          </a:p>
          <a:p>
            <a:pPr indent="-457200" algn="just" eaLnBrk="1" hangingPunct="1">
              <a:lnSpc>
                <a:spcPct val="114000"/>
              </a:lnSpc>
              <a:spcBef>
                <a:spcPts val="12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36. Sử dụng đất thuộc trụ sở làm việc </a:t>
            </a:r>
            <a:r>
              <a:rPr lang="nb-NO" sz="1900" b="1" kern="0">
                <a:solidFill>
                  <a:srgbClr val="0000FF"/>
                </a:solidFill>
                <a:latin typeface="Arial" charset="0"/>
              </a:rPr>
              <a:t>tại </a:t>
            </a:r>
            <a:r>
              <a:rPr lang="nb-NO" sz="1900" b="1" kern="0" smtClean="0">
                <a:solidFill>
                  <a:srgbClr val="0000FF"/>
                </a:solidFill>
                <a:latin typeface="Arial" charset="0"/>
              </a:rPr>
              <a:t>CQNN</a:t>
            </a:r>
          </a:p>
          <a:p>
            <a:pPr indent="-457200" algn="just" eaLnBrk="1" hangingPunct="1">
              <a:lnSpc>
                <a:spcPct val="114000"/>
              </a:lnSpc>
              <a:spcBef>
                <a:spcPts val="1200"/>
              </a:spcBef>
              <a:spcAft>
                <a:spcPts val="0"/>
              </a:spcAft>
              <a:buClr>
                <a:srgbClr val="FF0000"/>
              </a:buClr>
              <a:buFont typeface="Wingdings" pitchFamily="2" charset="2"/>
              <a:buChar char="Ø"/>
              <a:defRPr/>
            </a:pPr>
            <a:r>
              <a:rPr lang="nb-NO" sz="1900" b="1" kern="0" smtClean="0">
                <a:solidFill>
                  <a:srgbClr val="FF0066"/>
                </a:solidFill>
                <a:latin typeface="Arial" charset="0"/>
              </a:rPr>
              <a:t>Điều </a:t>
            </a:r>
            <a:r>
              <a:rPr lang="nb-NO" sz="1900" b="1" kern="0">
                <a:solidFill>
                  <a:srgbClr val="FF0066"/>
                </a:solidFill>
                <a:latin typeface="Arial" charset="0"/>
              </a:rPr>
              <a:t>37. Lập, quản lý hồ sơ về tài sản công </a:t>
            </a:r>
            <a:r>
              <a:rPr lang="nb-NO" sz="1900" b="1" kern="0">
                <a:solidFill>
                  <a:srgbClr val="FF0066"/>
                </a:solidFill>
                <a:latin typeface="Arial" charset="0"/>
              </a:rPr>
              <a:t>tại </a:t>
            </a:r>
            <a:r>
              <a:rPr lang="nb-NO" sz="1900" b="1" kern="0" smtClean="0">
                <a:solidFill>
                  <a:srgbClr val="FF0066"/>
                </a:solidFill>
                <a:latin typeface="Arial" charset="0"/>
              </a:rPr>
              <a:t>CQNN</a:t>
            </a:r>
          </a:p>
          <a:p>
            <a:pPr indent="-457200" algn="just" eaLnBrk="1" hangingPunct="1">
              <a:lnSpc>
                <a:spcPct val="114000"/>
              </a:lnSpc>
              <a:spcBef>
                <a:spcPts val="1200"/>
              </a:spcBef>
              <a:spcAft>
                <a:spcPts val="0"/>
              </a:spcAft>
              <a:buClr>
                <a:srgbClr val="FF0000"/>
              </a:buClr>
              <a:buFont typeface="Wingdings" pitchFamily="2" charset="2"/>
              <a:buChar char="Ø"/>
              <a:defRPr/>
            </a:pPr>
            <a:r>
              <a:rPr lang="nb-NO" sz="1900" b="1" kern="0" smtClean="0">
                <a:solidFill>
                  <a:srgbClr val="FF0066"/>
                </a:solidFill>
                <a:latin typeface="Arial" charset="0"/>
              </a:rPr>
              <a:t>Điều </a:t>
            </a:r>
            <a:r>
              <a:rPr lang="nb-NO" sz="1900" b="1" kern="0">
                <a:solidFill>
                  <a:srgbClr val="FF0066"/>
                </a:solidFill>
                <a:latin typeface="Arial" charset="0"/>
              </a:rPr>
              <a:t>38. Thống kê, kế toán, kiểm kê, đánh giá lại, báo </a:t>
            </a:r>
            <a:r>
              <a:rPr lang="nb-NO" sz="1900" b="1" kern="0">
                <a:solidFill>
                  <a:srgbClr val="FF0066"/>
                </a:solidFill>
                <a:latin typeface="Arial" charset="0"/>
              </a:rPr>
              <a:t>cáo </a:t>
            </a:r>
            <a:r>
              <a:rPr lang="nb-NO" sz="1900" b="1" kern="0" smtClean="0">
                <a:solidFill>
                  <a:srgbClr val="FF0066"/>
                </a:solidFill>
                <a:latin typeface="Arial" charset="0"/>
              </a:rPr>
              <a:t>TSC</a:t>
            </a:r>
            <a:endParaRPr lang="en-US" sz="1900" b="1" kern="0">
              <a:solidFill>
                <a:srgbClr val="FF0066"/>
              </a:solidFill>
              <a:latin typeface="Arial" charset="0"/>
            </a:endParaRPr>
          </a:p>
        </p:txBody>
      </p:sp>
    </p:spTree>
    <p:extLst>
      <p:ext uri="{BB962C8B-B14F-4D97-AF65-F5344CB8AC3E}">
        <p14:creationId xmlns:p14="http://schemas.microsoft.com/office/powerpoint/2010/main" val="22555758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76200"/>
            <a:ext cx="8680450" cy="990600"/>
          </a:xfrm>
        </p:spPr>
        <p:txBody>
          <a:bodyPr anchor="ctr"/>
          <a:lstStyle/>
          <a:p>
            <a:pPr indent="-457200" algn="ctr" eaLnBrk="1" hangingPunct="1">
              <a:lnSpc>
                <a:spcPct val="110000"/>
              </a:lnSpc>
              <a:spcBef>
                <a:spcPts val="800"/>
              </a:spcBef>
              <a:spcAft>
                <a:spcPts val="0"/>
              </a:spcAft>
              <a:defRPr/>
            </a:pPr>
            <a:r>
              <a:rPr lang="nb-NO" sz="2100" b="1" smtClean="0">
                <a:solidFill>
                  <a:srgbClr val="FF0000"/>
                </a:solidFill>
                <a:latin typeface="Arial" panose="020B0604020202020204" pitchFamily="34" charset="0"/>
                <a:cs typeface="Arial" panose="020B0604020202020204" pitchFamily="34" charset="0"/>
              </a:rPr>
              <a:t>Mục </a:t>
            </a:r>
            <a:r>
              <a:rPr lang="nb-NO" sz="2100" b="1">
                <a:solidFill>
                  <a:srgbClr val="FF0000"/>
                </a:solidFill>
                <a:latin typeface="Arial" panose="020B0604020202020204" pitchFamily="34" charset="0"/>
                <a:cs typeface="Arial" panose="020B0604020202020204" pitchFamily="34" charset="0"/>
              </a:rPr>
              <a:t>3. CHẾ ĐỘ QUẢN LÝ, SỬ DỤNG TÀI SẢN </a:t>
            </a:r>
            <a:r>
              <a:rPr lang="nb-NO" sz="2100" b="1">
                <a:solidFill>
                  <a:srgbClr val="FF0000"/>
                </a:solidFill>
                <a:latin typeface="Arial" panose="020B0604020202020204" pitchFamily="34" charset="0"/>
                <a:cs typeface="Arial" panose="020B0604020202020204" pitchFamily="34" charset="0"/>
              </a:rPr>
              <a:t>CÔNG </a:t>
            </a:r>
            <a:r>
              <a:rPr lang="nb-NO" sz="2100" b="1" smtClean="0">
                <a:solidFill>
                  <a:srgbClr val="FF0000"/>
                </a:solidFill>
                <a:latin typeface="Arial" panose="020B0604020202020204" pitchFamily="34" charset="0"/>
                <a:cs typeface="Arial" panose="020B0604020202020204" pitchFamily="34" charset="0"/>
              </a:rPr>
              <a:t/>
            </a:r>
            <a:br>
              <a:rPr lang="nb-NO" sz="2100" b="1" smtClean="0">
                <a:solidFill>
                  <a:srgbClr val="FF0000"/>
                </a:solidFill>
                <a:latin typeface="Arial" panose="020B0604020202020204" pitchFamily="34" charset="0"/>
                <a:cs typeface="Arial" panose="020B0604020202020204" pitchFamily="34" charset="0"/>
              </a:rPr>
            </a:br>
            <a:r>
              <a:rPr lang="nb-NO" sz="2100" b="1" smtClean="0">
                <a:solidFill>
                  <a:srgbClr val="FF0000"/>
                </a:solidFill>
                <a:latin typeface="Arial" panose="020B0604020202020204" pitchFamily="34" charset="0"/>
                <a:cs typeface="Arial" panose="020B0604020202020204" pitchFamily="34" charset="0"/>
              </a:rPr>
              <a:t>TẠI </a:t>
            </a:r>
            <a:r>
              <a:rPr lang="nb-NO" sz="2100" b="1">
                <a:solidFill>
                  <a:srgbClr val="FF0000"/>
                </a:solidFill>
                <a:latin typeface="Arial" panose="020B0604020202020204" pitchFamily="34" charset="0"/>
                <a:cs typeface="Arial" panose="020B0604020202020204" pitchFamily="34" charset="0"/>
              </a:rPr>
              <a:t>CƠ QUAN </a:t>
            </a:r>
            <a:r>
              <a:rPr lang="nb-NO" sz="2100" b="1">
                <a:solidFill>
                  <a:srgbClr val="FF0000"/>
                </a:solidFill>
                <a:latin typeface="Arial" panose="020B0604020202020204" pitchFamily="34" charset="0"/>
                <a:cs typeface="Arial" panose="020B0604020202020204" pitchFamily="34" charset="0"/>
              </a:rPr>
              <a:t>NHÀ </a:t>
            </a:r>
            <a:r>
              <a:rPr lang="nb-NO" sz="2100" b="1" smtClean="0">
                <a:solidFill>
                  <a:srgbClr val="FF0000"/>
                </a:solidFill>
                <a:latin typeface="Arial" panose="020B0604020202020204" pitchFamily="34" charset="0"/>
                <a:cs typeface="Arial" panose="020B0604020202020204" pitchFamily="34" charset="0"/>
              </a:rPr>
              <a:t>NƯỚC</a:t>
            </a:r>
            <a:endParaRPr lang="en-US" sz="21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39. Bảo dưỡng, sửa chữa tài sản công tại cơ quan </a:t>
            </a:r>
            <a:r>
              <a:rPr lang="nb-NO" sz="1900" b="1" kern="0">
                <a:solidFill>
                  <a:srgbClr val="0000FF"/>
                </a:solidFill>
                <a:latin typeface="Arial" charset="0"/>
              </a:rPr>
              <a:t>nhà </a:t>
            </a:r>
            <a:r>
              <a:rPr lang="nb-NO" sz="1900" b="1" kern="0" smtClean="0">
                <a:solidFill>
                  <a:srgbClr val="0000FF"/>
                </a:solidFill>
                <a:latin typeface="Arial" charset="0"/>
              </a:rPr>
              <a:t>nước</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40. Hình thức xử lý tài sản công tại cơ quan </a:t>
            </a:r>
            <a:r>
              <a:rPr lang="nb-NO" sz="1900" b="1" kern="0">
                <a:solidFill>
                  <a:srgbClr val="0000FF"/>
                </a:solidFill>
                <a:latin typeface="Arial" charset="0"/>
              </a:rPr>
              <a:t>nhà </a:t>
            </a:r>
            <a:r>
              <a:rPr lang="nb-NO" sz="1900" b="1" kern="0" smtClean="0">
                <a:solidFill>
                  <a:srgbClr val="0000FF"/>
                </a:solidFill>
                <a:latin typeface="Arial" charset="0"/>
              </a:rPr>
              <a:t>nước</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41. Thu hồi tài sản công tại cơ quan </a:t>
            </a:r>
            <a:r>
              <a:rPr lang="nb-NO" sz="1900" b="1" kern="0">
                <a:solidFill>
                  <a:srgbClr val="0000FF"/>
                </a:solidFill>
                <a:latin typeface="Arial" charset="0"/>
              </a:rPr>
              <a:t>nhà </a:t>
            </a:r>
            <a:r>
              <a:rPr lang="nb-NO" sz="1900" b="1" kern="0" smtClean="0">
                <a:solidFill>
                  <a:srgbClr val="0000FF"/>
                </a:solidFill>
                <a:latin typeface="Arial" charset="0"/>
              </a:rPr>
              <a:t>nước</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Điều </a:t>
            </a:r>
            <a:r>
              <a:rPr lang="nb-NO" sz="1900" b="1" kern="0">
                <a:solidFill>
                  <a:srgbClr val="0000FF"/>
                </a:solidFill>
                <a:latin typeface="Arial" charset="0"/>
              </a:rPr>
              <a:t>42. Điều chuyển tài </a:t>
            </a:r>
            <a:r>
              <a:rPr lang="nb-NO" sz="1900" b="1" kern="0">
                <a:solidFill>
                  <a:srgbClr val="0000FF"/>
                </a:solidFill>
                <a:latin typeface="Arial" charset="0"/>
              </a:rPr>
              <a:t>sản </a:t>
            </a:r>
            <a:r>
              <a:rPr lang="nb-NO" sz="1900" b="1" kern="0" smtClean="0">
                <a:solidFill>
                  <a:srgbClr val="0000FF"/>
                </a:solidFill>
                <a:latin typeface="Arial" charset="0"/>
              </a:rPr>
              <a:t>công</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43. Bán tài sản công tại cơ quan </a:t>
            </a:r>
            <a:r>
              <a:rPr lang="nb-NO" sz="1900" b="1" kern="0">
                <a:solidFill>
                  <a:srgbClr val="0000FF"/>
                </a:solidFill>
                <a:latin typeface="Arial" charset="0"/>
              </a:rPr>
              <a:t>nhà </a:t>
            </a:r>
            <a:r>
              <a:rPr lang="nb-NO" sz="1900" b="1" kern="0" smtClean="0">
                <a:solidFill>
                  <a:srgbClr val="0000FF"/>
                </a:solidFill>
                <a:latin typeface="Arial" charset="0"/>
              </a:rPr>
              <a:t>nước</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44. Sử dụng tài sản công để thanh toán cho nhà đầu tư khi thực hiện dự án đầu tư xây dựng công trình theo hình thức hợp đồng xây dựng - </a:t>
            </a:r>
            <a:r>
              <a:rPr lang="nb-NO" sz="1900" b="1" kern="0">
                <a:solidFill>
                  <a:srgbClr val="0000FF"/>
                </a:solidFill>
                <a:latin typeface="Arial" charset="0"/>
              </a:rPr>
              <a:t>chuyển </a:t>
            </a:r>
            <a:r>
              <a:rPr lang="nb-NO" sz="1900" b="1" kern="0" smtClean="0">
                <a:solidFill>
                  <a:srgbClr val="0000FF"/>
                </a:solidFill>
                <a:latin typeface="Arial" charset="0"/>
              </a:rPr>
              <a:t>giao</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FF0066"/>
                </a:solidFill>
                <a:latin typeface="Arial" charset="0"/>
              </a:rPr>
              <a:t>Điều </a:t>
            </a:r>
            <a:r>
              <a:rPr lang="nb-NO" sz="1900" b="1" kern="0">
                <a:solidFill>
                  <a:srgbClr val="FF0066"/>
                </a:solidFill>
                <a:latin typeface="Arial" charset="0"/>
              </a:rPr>
              <a:t>45. Thanh lý tài sản công tại cơ quan </a:t>
            </a:r>
            <a:r>
              <a:rPr lang="nb-NO" sz="1900" b="1" kern="0">
                <a:solidFill>
                  <a:srgbClr val="FF0066"/>
                </a:solidFill>
                <a:latin typeface="Arial" charset="0"/>
              </a:rPr>
              <a:t>nhà </a:t>
            </a:r>
            <a:r>
              <a:rPr lang="nb-NO" sz="1900" b="1" kern="0" smtClean="0">
                <a:solidFill>
                  <a:srgbClr val="FF0066"/>
                </a:solidFill>
                <a:latin typeface="Arial" charset="0"/>
              </a:rPr>
              <a:t>nước</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46. Tiêu hủy tài sản công tại cơ quan </a:t>
            </a:r>
            <a:r>
              <a:rPr lang="nb-NO" sz="1900" b="1" kern="0">
                <a:solidFill>
                  <a:srgbClr val="0000FF"/>
                </a:solidFill>
                <a:latin typeface="Arial" charset="0"/>
              </a:rPr>
              <a:t>nhà </a:t>
            </a:r>
            <a:r>
              <a:rPr lang="nb-NO" sz="1900" b="1" kern="0" smtClean="0">
                <a:solidFill>
                  <a:srgbClr val="0000FF"/>
                </a:solidFill>
                <a:latin typeface="Arial" charset="0"/>
              </a:rPr>
              <a:t>nước</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47. Xử lý tài sản công trong trường hợp bị mất, bị </a:t>
            </a:r>
            <a:r>
              <a:rPr lang="nb-NO" sz="1900" b="1" kern="0">
                <a:solidFill>
                  <a:srgbClr val="0000FF"/>
                </a:solidFill>
                <a:latin typeface="Arial" charset="0"/>
              </a:rPr>
              <a:t>hủy </a:t>
            </a:r>
            <a:r>
              <a:rPr lang="nb-NO" sz="1900" b="1" kern="0" smtClean="0">
                <a:solidFill>
                  <a:srgbClr val="0000FF"/>
                </a:solidFill>
                <a:latin typeface="Arial" charset="0"/>
              </a:rPr>
              <a:t>hoại</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48. Quản lý, sử dụng số tiền thu được từ xử </a:t>
            </a:r>
            <a:r>
              <a:rPr lang="nb-NO" sz="1900" b="1" kern="0">
                <a:solidFill>
                  <a:srgbClr val="0000FF"/>
                </a:solidFill>
                <a:latin typeface="Arial" charset="0"/>
              </a:rPr>
              <a:t>lý </a:t>
            </a:r>
            <a:r>
              <a:rPr lang="nb-NO" sz="1900" b="1" kern="0" smtClean="0">
                <a:solidFill>
                  <a:srgbClr val="0000FF"/>
                </a:solidFill>
                <a:latin typeface="Arial" charset="0"/>
              </a:rPr>
              <a:t>TSC tại CQNN </a:t>
            </a:r>
          </a:p>
          <a:p>
            <a:pPr indent="-457200" algn="just" eaLnBrk="1" hangingPunct="1">
              <a:lnSpc>
                <a:spcPct val="110000"/>
              </a:lnSpc>
              <a:spcBef>
                <a:spcPts val="10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49. Quản lý, sử </a:t>
            </a:r>
            <a:r>
              <a:rPr lang="nb-NO" sz="1900" b="1" kern="0">
                <a:solidFill>
                  <a:srgbClr val="0000FF"/>
                </a:solidFill>
                <a:latin typeface="Arial" charset="0"/>
              </a:rPr>
              <a:t>dụng </a:t>
            </a:r>
            <a:r>
              <a:rPr lang="nb-NO" sz="1900" b="1" kern="0" smtClean="0">
                <a:solidFill>
                  <a:srgbClr val="0000FF"/>
                </a:solidFill>
                <a:latin typeface="Arial" charset="0"/>
              </a:rPr>
              <a:t>TSC của </a:t>
            </a:r>
            <a:r>
              <a:rPr lang="nb-NO" sz="1900" b="1" kern="0">
                <a:solidFill>
                  <a:srgbClr val="0000FF"/>
                </a:solidFill>
                <a:latin typeface="Arial" charset="0"/>
              </a:rPr>
              <a:t>cơ quan Việt Nam ở </a:t>
            </a:r>
            <a:r>
              <a:rPr lang="nb-NO" sz="1900" b="1" kern="0">
                <a:solidFill>
                  <a:srgbClr val="0000FF"/>
                </a:solidFill>
                <a:latin typeface="Arial" charset="0"/>
              </a:rPr>
              <a:t>nước </a:t>
            </a:r>
            <a:r>
              <a:rPr lang="nb-NO" sz="1900" b="1" kern="0" smtClean="0">
                <a:solidFill>
                  <a:srgbClr val="0000FF"/>
                </a:solidFill>
                <a:latin typeface="Arial" charset="0"/>
              </a:rPr>
              <a:t>ngoài</a:t>
            </a:r>
            <a:endParaRPr lang="en-US" sz="1900" b="1" kern="0">
              <a:solidFill>
                <a:srgbClr val="0000FF"/>
              </a:solidFill>
              <a:latin typeface="Arial" charset="0"/>
            </a:endParaRPr>
          </a:p>
        </p:txBody>
      </p:sp>
    </p:spTree>
    <p:extLst>
      <p:ext uri="{BB962C8B-B14F-4D97-AF65-F5344CB8AC3E}">
        <p14:creationId xmlns:p14="http://schemas.microsoft.com/office/powerpoint/2010/main" val="4298919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vi-VN" sz="2500" b="1" smtClean="0">
                <a:solidFill>
                  <a:srgbClr val="FF0000"/>
                </a:solidFill>
                <a:latin typeface="Arial" panose="020B0604020202020204" pitchFamily="34" charset="0"/>
                <a:cs typeface="Arial" panose="020B0604020202020204" pitchFamily="34" charset="0"/>
              </a:rPr>
              <a:t>Điều </a:t>
            </a:r>
            <a:r>
              <a:rPr lang="vi-VN" sz="2500" b="1">
                <a:solidFill>
                  <a:srgbClr val="FF0000"/>
                </a:solidFill>
                <a:latin typeface="Arial" panose="020B0604020202020204" pitchFamily="34" charset="0"/>
                <a:cs typeface="Arial" panose="020B0604020202020204" pitchFamily="34" charset="0"/>
              </a:rPr>
              <a:t>31. Mua sắm tài sản công phục vụ hoạt </a:t>
            </a:r>
            <a:r>
              <a:rPr lang="vi-VN" sz="2500" b="1">
                <a:solidFill>
                  <a:srgbClr val="FF0000"/>
                </a:solidFill>
                <a:latin typeface="Arial" panose="020B0604020202020204" pitchFamily="34" charset="0"/>
                <a:cs typeface="Arial" panose="020B0604020202020204" pitchFamily="34" charset="0"/>
              </a:rPr>
              <a:t>động </a:t>
            </a:r>
            <a:r>
              <a:rPr lang="en-US" sz="2500" b="1" smtClean="0">
                <a:solidFill>
                  <a:srgbClr val="FF0000"/>
                </a:solidFill>
                <a:latin typeface="Arial" panose="020B0604020202020204" pitchFamily="34" charset="0"/>
                <a:cs typeface="Arial" panose="020B0604020202020204" pitchFamily="34" charset="0"/>
              </a:rPr>
              <a:t/>
            </a:r>
            <a:br>
              <a:rPr lang="en-US" sz="2500" b="1" smtClean="0">
                <a:solidFill>
                  <a:srgbClr val="FF0000"/>
                </a:solidFill>
                <a:latin typeface="Arial" panose="020B0604020202020204" pitchFamily="34" charset="0"/>
                <a:cs typeface="Arial" panose="020B0604020202020204" pitchFamily="34" charset="0"/>
              </a:rPr>
            </a:br>
            <a:r>
              <a:rPr lang="vi-VN" sz="2500" b="1" smtClean="0">
                <a:solidFill>
                  <a:srgbClr val="FF0000"/>
                </a:solidFill>
                <a:latin typeface="Arial" panose="020B0604020202020204" pitchFamily="34" charset="0"/>
                <a:cs typeface="Arial" panose="020B0604020202020204" pitchFamily="34" charset="0"/>
              </a:rPr>
              <a:t>của </a:t>
            </a:r>
            <a:r>
              <a:rPr lang="vi-VN" sz="2500" b="1">
                <a:solidFill>
                  <a:srgbClr val="FF0000"/>
                </a:solidFill>
                <a:latin typeface="Arial" panose="020B0604020202020204" pitchFamily="34" charset="0"/>
                <a:cs typeface="Arial" panose="020B0604020202020204" pitchFamily="34" charset="0"/>
              </a:rPr>
              <a:t>cơ quan nhà nước</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800"/>
              </a:spcBef>
              <a:spcAft>
                <a:spcPts val="0"/>
              </a:spcAft>
              <a:buClr>
                <a:srgbClr val="FF0000"/>
              </a:buClr>
              <a:buFont typeface="+mj-lt"/>
              <a:buAutoNum type="arabicPeriod"/>
              <a:defRPr/>
            </a:pPr>
            <a:r>
              <a:rPr lang="vi-VN" sz="1900" b="1" kern="0" smtClean="0">
                <a:solidFill>
                  <a:srgbClr val="0000FF"/>
                </a:solidFill>
                <a:latin typeface="Arial" charset="0"/>
              </a:rPr>
              <a:t>Việc </a:t>
            </a:r>
            <a:r>
              <a:rPr lang="vi-VN" sz="1900" b="1" kern="0">
                <a:solidFill>
                  <a:srgbClr val="0000FF"/>
                </a:solidFill>
                <a:latin typeface="Arial" charset="0"/>
              </a:rPr>
              <a:t>mua sắm trụ sở làm việc và tài sản công khác được áp dụng trong trường </a:t>
            </a:r>
            <a:r>
              <a:rPr lang="vi-VN" sz="1900" b="1" kern="0">
                <a:solidFill>
                  <a:srgbClr val="0000FF"/>
                </a:solidFill>
                <a:latin typeface="Arial" charset="0"/>
              </a:rPr>
              <a:t>hợp </a:t>
            </a:r>
            <a:r>
              <a:rPr lang="en-US" sz="1900" b="1" kern="0" smtClean="0">
                <a:solidFill>
                  <a:srgbClr val="0000FF"/>
                </a:solidFill>
                <a:latin typeface="Arial" charset="0"/>
              </a:rPr>
              <a:t>CQNN </a:t>
            </a:r>
            <a:r>
              <a:rPr lang="vi-VN" sz="1900" b="1" kern="0" smtClean="0">
                <a:solidFill>
                  <a:srgbClr val="0000FF"/>
                </a:solidFill>
                <a:latin typeface="Arial" charset="0"/>
              </a:rPr>
              <a:t>chưa </a:t>
            </a:r>
            <a:r>
              <a:rPr lang="vi-VN" sz="1900" b="1" kern="0">
                <a:solidFill>
                  <a:srgbClr val="0000FF"/>
                </a:solidFill>
                <a:latin typeface="Arial" charset="0"/>
              </a:rPr>
              <a:t>có tài sản hoặc còn thiếu tài sản so với tiêu chuẩn, định mức nhưng Nhà nước không có tài sản để giao và không thuộc trường hợp được thuê, khoán kinh phí sử </a:t>
            </a:r>
            <a:r>
              <a:rPr lang="vi-VN" sz="1900" b="1" kern="0">
                <a:solidFill>
                  <a:srgbClr val="0000FF"/>
                </a:solidFill>
                <a:latin typeface="Arial" charset="0"/>
              </a:rPr>
              <a:t>dụng </a:t>
            </a:r>
            <a:r>
              <a:rPr lang="en-US" sz="1900" b="1" kern="0" smtClean="0">
                <a:solidFill>
                  <a:srgbClr val="0000FF"/>
                </a:solidFill>
                <a:latin typeface="Arial" charset="0"/>
              </a:rPr>
              <a:t>TSC</a:t>
            </a:r>
            <a:r>
              <a:rPr lang="vi-VN" sz="1900" b="1" kern="0" smtClean="0">
                <a:solidFill>
                  <a:srgbClr val="0000FF"/>
                </a:solidFill>
                <a:latin typeface="Arial" charset="0"/>
              </a:rPr>
              <a:t>.</a:t>
            </a:r>
            <a:endParaRPr lang="en-US" sz="1900" b="1" kern="0" smtClean="0">
              <a:solidFill>
                <a:srgbClr val="0000FF"/>
              </a:solidFill>
              <a:latin typeface="Arial" charset="0"/>
            </a:endParaRPr>
          </a:p>
          <a:p>
            <a:pPr indent="-457200" algn="just" eaLnBrk="1" hangingPunct="1">
              <a:lnSpc>
                <a:spcPct val="108000"/>
              </a:lnSpc>
              <a:spcBef>
                <a:spcPts val="800"/>
              </a:spcBef>
              <a:spcAft>
                <a:spcPts val="0"/>
              </a:spcAft>
              <a:buClr>
                <a:srgbClr val="FF0000"/>
              </a:buClr>
              <a:buFont typeface="+mj-lt"/>
              <a:buAutoNum type="arabicPeriod"/>
              <a:defRPr/>
            </a:pPr>
            <a:r>
              <a:rPr lang="vi-VN" sz="1900" b="1" kern="0" smtClean="0">
                <a:solidFill>
                  <a:srgbClr val="FF0066"/>
                </a:solidFill>
                <a:latin typeface="Arial" charset="0"/>
              </a:rPr>
              <a:t>Việc </a:t>
            </a:r>
            <a:r>
              <a:rPr lang="vi-VN" sz="1900" b="1" kern="0">
                <a:solidFill>
                  <a:srgbClr val="FF0066"/>
                </a:solidFill>
                <a:latin typeface="Arial" charset="0"/>
              </a:rPr>
              <a:t>mua sắm tài sản công được thực hiện theo phương thức mua sắm tập trung hoặc mua sắm </a:t>
            </a:r>
            <a:r>
              <a:rPr lang="vi-VN" sz="1900" b="1" kern="0">
                <a:solidFill>
                  <a:srgbClr val="FF0066"/>
                </a:solidFill>
                <a:latin typeface="Arial" charset="0"/>
              </a:rPr>
              <a:t>phân </a:t>
            </a:r>
            <a:r>
              <a:rPr lang="vi-VN" sz="1900" b="1" kern="0" smtClean="0">
                <a:solidFill>
                  <a:srgbClr val="FF0066"/>
                </a:solidFill>
                <a:latin typeface="Arial" charset="0"/>
              </a:rPr>
              <a:t>tán.</a:t>
            </a:r>
            <a:endParaRPr lang="en-US" sz="1900" b="1" kern="0" smtClean="0">
              <a:solidFill>
                <a:srgbClr val="FF0066"/>
              </a:solidFill>
              <a:latin typeface="Arial" charset="0"/>
            </a:endParaRPr>
          </a:p>
          <a:p>
            <a:pPr indent="-457200" algn="just" eaLnBrk="1" hangingPunct="1">
              <a:lnSpc>
                <a:spcPct val="108000"/>
              </a:lnSpc>
              <a:spcBef>
                <a:spcPts val="800"/>
              </a:spcBef>
              <a:spcAft>
                <a:spcPts val="0"/>
              </a:spcAft>
              <a:buClr>
                <a:srgbClr val="FF0000"/>
              </a:buClr>
              <a:buFont typeface="+mj-lt"/>
              <a:buAutoNum type="arabicPeriod"/>
              <a:defRPr/>
            </a:pPr>
            <a:r>
              <a:rPr lang="vi-VN" sz="1900" b="1" kern="0" smtClean="0">
                <a:solidFill>
                  <a:srgbClr val="0000FF"/>
                </a:solidFill>
                <a:latin typeface="Arial" charset="0"/>
              </a:rPr>
              <a:t>Phương </a:t>
            </a:r>
            <a:r>
              <a:rPr lang="vi-VN" sz="1900" b="1" kern="0">
                <a:solidFill>
                  <a:srgbClr val="0000FF"/>
                </a:solidFill>
                <a:latin typeface="Arial" charset="0"/>
              </a:rPr>
              <a:t>thức mua sắm tập trung được áp dụng bắt buộc đối với tài sản thuộc danh mục tài sản mua sắm tập trung theo quy định của pháp luật về </a:t>
            </a:r>
            <a:r>
              <a:rPr lang="vi-VN" sz="1900" b="1" kern="0">
                <a:solidFill>
                  <a:srgbClr val="0000FF"/>
                </a:solidFill>
                <a:latin typeface="Arial" charset="0"/>
              </a:rPr>
              <a:t>đấu </a:t>
            </a:r>
            <a:r>
              <a:rPr lang="vi-VN" sz="1900" b="1" kern="0" smtClean="0">
                <a:solidFill>
                  <a:srgbClr val="0000FF"/>
                </a:solidFill>
                <a:latin typeface="Arial" charset="0"/>
              </a:rPr>
              <a:t>thầu.</a:t>
            </a:r>
            <a:endParaRPr lang="en-US" sz="1900" b="1" kern="0" smtClean="0">
              <a:solidFill>
                <a:srgbClr val="0000FF"/>
              </a:solidFill>
              <a:latin typeface="Arial" charset="0"/>
            </a:endParaRPr>
          </a:p>
          <a:p>
            <a:pPr marL="577850" indent="0" algn="just" eaLnBrk="1" hangingPunct="1">
              <a:lnSpc>
                <a:spcPct val="108000"/>
              </a:lnSpc>
              <a:spcBef>
                <a:spcPts val="800"/>
              </a:spcBef>
              <a:spcAft>
                <a:spcPts val="0"/>
              </a:spcAft>
              <a:buClr>
                <a:srgbClr val="FF0000"/>
              </a:buClr>
              <a:buNone/>
              <a:defRPr/>
            </a:pPr>
            <a:r>
              <a:rPr lang="vi-VN" sz="1900" b="1" kern="0" smtClean="0">
                <a:solidFill>
                  <a:srgbClr val="0000FF"/>
                </a:solidFill>
                <a:latin typeface="Arial" charset="0"/>
              </a:rPr>
              <a:t>Đối </a:t>
            </a:r>
            <a:r>
              <a:rPr lang="vi-VN" sz="1900" b="1" kern="0">
                <a:solidFill>
                  <a:srgbClr val="0000FF"/>
                </a:solidFill>
                <a:latin typeface="Arial" charset="0"/>
              </a:rPr>
              <a:t>với tài sản không thuộc danh mục tài sản mua sắm tập trung nhưng nhiều cơ quan, tổ chức, đơn vị có nhu cầu mua sắm tài sản cùng loại thì có thể thống nhất gộp thành một gói thầu để giao cho một trong các cơ quan, tổ chức, đơn vị mua sắm hoặc giao cho đơn vị mua sắm tập trung thực hiện việc </a:t>
            </a:r>
            <a:r>
              <a:rPr lang="vi-VN" sz="1900" b="1" kern="0">
                <a:solidFill>
                  <a:srgbClr val="0000FF"/>
                </a:solidFill>
                <a:latin typeface="Arial" charset="0"/>
              </a:rPr>
              <a:t>mua </a:t>
            </a:r>
            <a:r>
              <a:rPr lang="vi-VN" sz="1900" b="1" kern="0" smtClean="0">
                <a:solidFill>
                  <a:srgbClr val="0000FF"/>
                </a:solidFill>
                <a:latin typeface="Arial" charset="0"/>
              </a:rPr>
              <a:t>sắm.</a:t>
            </a:r>
            <a:endParaRPr lang="en-US" sz="1900" b="1" kern="0" smtClean="0">
              <a:solidFill>
                <a:srgbClr val="0000FF"/>
              </a:solidFill>
              <a:latin typeface="Arial" charset="0"/>
            </a:endParaRPr>
          </a:p>
          <a:p>
            <a:pPr indent="-457200" algn="just" eaLnBrk="1" hangingPunct="1">
              <a:lnSpc>
                <a:spcPct val="108000"/>
              </a:lnSpc>
              <a:spcBef>
                <a:spcPts val="800"/>
              </a:spcBef>
              <a:spcAft>
                <a:spcPts val="0"/>
              </a:spcAft>
              <a:buClr>
                <a:srgbClr val="FF0000"/>
              </a:buClr>
              <a:buFont typeface="+mj-lt"/>
              <a:buAutoNum type="arabicPeriod" startAt="4"/>
              <a:defRPr/>
            </a:pPr>
            <a:r>
              <a:rPr lang="vi-VN" sz="1900" b="1" kern="0" smtClean="0">
                <a:solidFill>
                  <a:srgbClr val="0000FF"/>
                </a:solidFill>
                <a:latin typeface="Arial" charset="0"/>
              </a:rPr>
              <a:t>Việc </a:t>
            </a:r>
            <a:r>
              <a:rPr lang="vi-VN" sz="1900" b="1" kern="0">
                <a:solidFill>
                  <a:srgbClr val="0000FF"/>
                </a:solidFill>
                <a:latin typeface="Arial" charset="0"/>
              </a:rPr>
              <a:t>lựa chọn nhà thầu cung cấp tài sản được thực hiện theo quy định của pháp luật về đấu </a:t>
            </a:r>
            <a:r>
              <a:rPr lang="vi-VN" sz="1900" b="1" kern="0">
                <a:solidFill>
                  <a:srgbClr val="0000FF"/>
                </a:solidFill>
                <a:latin typeface="Arial" charset="0"/>
              </a:rPr>
              <a:t>thầu</a:t>
            </a:r>
            <a:r>
              <a:rPr lang="vi-VN" sz="1900" b="1" kern="0" smtClean="0">
                <a:solidFill>
                  <a:srgbClr val="0000FF"/>
                </a:solidFill>
                <a:latin typeface="Arial" charset="0"/>
              </a:rPr>
              <a:t>.</a:t>
            </a:r>
            <a:endParaRPr lang="en-US" sz="1900" b="1" kern="0">
              <a:solidFill>
                <a:srgbClr val="0000FF"/>
              </a:solidFill>
              <a:latin typeface="Arial" charset="0"/>
            </a:endParaRPr>
          </a:p>
        </p:txBody>
      </p:sp>
    </p:spTree>
    <p:extLst>
      <p:ext uri="{BB962C8B-B14F-4D97-AF65-F5344CB8AC3E}">
        <p14:creationId xmlns:p14="http://schemas.microsoft.com/office/powerpoint/2010/main" val="27022436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vi-VN" sz="2500" b="1" smtClean="0">
                <a:solidFill>
                  <a:srgbClr val="FF0000"/>
                </a:solidFill>
                <a:latin typeface="Arial" panose="020B0604020202020204" pitchFamily="34" charset="0"/>
                <a:cs typeface="Arial" panose="020B0604020202020204" pitchFamily="34" charset="0"/>
              </a:rPr>
              <a:t>Điều </a:t>
            </a:r>
            <a:r>
              <a:rPr lang="vi-VN" sz="2500" b="1">
                <a:solidFill>
                  <a:srgbClr val="FF0000"/>
                </a:solidFill>
                <a:latin typeface="Arial" panose="020B0604020202020204" pitchFamily="34" charset="0"/>
                <a:cs typeface="Arial" panose="020B0604020202020204" pitchFamily="34" charset="0"/>
              </a:rPr>
              <a:t>33. Khoán kinh phí sử dụng tài sản </a:t>
            </a:r>
            <a:r>
              <a:rPr lang="vi-VN" sz="2500" b="1">
                <a:solidFill>
                  <a:srgbClr val="FF0000"/>
                </a:solidFill>
                <a:latin typeface="Arial" panose="020B0604020202020204" pitchFamily="34" charset="0"/>
                <a:cs typeface="Arial" panose="020B0604020202020204" pitchFamily="34" charset="0"/>
              </a:rPr>
              <a:t>công </a:t>
            </a:r>
            <a:r>
              <a:rPr lang="en-US" sz="2500" b="1" smtClean="0">
                <a:solidFill>
                  <a:srgbClr val="FF0000"/>
                </a:solidFill>
                <a:latin typeface="Arial" panose="020B0604020202020204" pitchFamily="34" charset="0"/>
                <a:cs typeface="Arial" panose="020B0604020202020204" pitchFamily="34" charset="0"/>
              </a:rPr>
              <a:t/>
            </a:r>
            <a:br>
              <a:rPr lang="en-US" sz="2500" b="1" smtClean="0">
                <a:solidFill>
                  <a:srgbClr val="FF0000"/>
                </a:solidFill>
                <a:latin typeface="Arial" panose="020B0604020202020204" pitchFamily="34" charset="0"/>
                <a:cs typeface="Arial" panose="020B0604020202020204" pitchFamily="34" charset="0"/>
              </a:rPr>
            </a:br>
            <a:r>
              <a:rPr lang="vi-VN" sz="2500" b="1" smtClean="0">
                <a:solidFill>
                  <a:srgbClr val="FF0000"/>
                </a:solidFill>
                <a:latin typeface="Arial" panose="020B0604020202020204" pitchFamily="34" charset="0"/>
                <a:cs typeface="Arial" panose="020B0604020202020204" pitchFamily="34" charset="0"/>
              </a:rPr>
              <a:t>tại </a:t>
            </a:r>
            <a:r>
              <a:rPr lang="vi-VN" sz="2500" b="1">
                <a:solidFill>
                  <a:srgbClr val="FF0000"/>
                </a:solidFill>
                <a:latin typeface="Arial" panose="020B0604020202020204" pitchFamily="34" charset="0"/>
                <a:cs typeface="Arial" panose="020B0604020202020204" pitchFamily="34" charset="0"/>
              </a:rPr>
              <a:t>cơ quan nhà nước</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a:defRPr/>
            </a:pPr>
            <a:r>
              <a:rPr lang="vi-VN" sz="2300" b="1" kern="0" smtClean="0">
                <a:solidFill>
                  <a:srgbClr val="0000FF"/>
                </a:solidFill>
                <a:latin typeface="Arial" charset="0"/>
              </a:rPr>
              <a:t>Việc </a:t>
            </a:r>
            <a:r>
              <a:rPr lang="vi-VN" sz="2300" b="1" kern="0">
                <a:solidFill>
                  <a:srgbClr val="0000FF"/>
                </a:solidFill>
                <a:latin typeface="Arial" charset="0"/>
              </a:rPr>
              <a:t>khoán kinh phí sử dụng tài sản công được áp dụng đối với nhà ở công vụ, xe ô tô phục vụ chức danh</a:t>
            </a:r>
            <a:r>
              <a:rPr lang="en-US" sz="2300" b="1" kern="0">
                <a:solidFill>
                  <a:srgbClr val="0000FF"/>
                </a:solidFill>
                <a:latin typeface="Arial" charset="0"/>
              </a:rPr>
              <a:t>, </a:t>
            </a:r>
            <a:r>
              <a:rPr lang="vi-VN" sz="2300" b="1" kern="0">
                <a:solidFill>
                  <a:srgbClr val="0000FF"/>
                </a:solidFill>
                <a:latin typeface="Arial" charset="0"/>
              </a:rPr>
              <a:t>xe ô tô phục vụ công tác chung của cơ quan nhà nước và tài sản khác theo chế độ quản lý, sử dụng đối với từng loại tài </a:t>
            </a:r>
            <a:r>
              <a:rPr lang="vi-VN" sz="2300" b="1" kern="0">
                <a:solidFill>
                  <a:srgbClr val="0000FF"/>
                </a:solidFill>
                <a:latin typeface="Arial" charset="0"/>
              </a:rPr>
              <a:t>sản </a:t>
            </a:r>
            <a:r>
              <a:rPr lang="vi-VN" sz="2300" b="1" kern="0" smtClean="0">
                <a:solidFill>
                  <a:srgbClr val="0000FF"/>
                </a:solidFill>
                <a:latin typeface="Arial" charset="0"/>
              </a:rPr>
              <a:t>công.</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a:defRPr/>
            </a:pPr>
            <a:r>
              <a:rPr lang="vi-VN" sz="2300" b="1" kern="0" smtClean="0">
                <a:solidFill>
                  <a:srgbClr val="0000FF"/>
                </a:solidFill>
                <a:latin typeface="Arial" charset="0"/>
              </a:rPr>
              <a:t>Việc </a:t>
            </a:r>
            <a:r>
              <a:rPr lang="vi-VN" sz="2300" b="1" kern="0">
                <a:solidFill>
                  <a:srgbClr val="0000FF"/>
                </a:solidFill>
                <a:latin typeface="Arial" charset="0"/>
              </a:rPr>
              <a:t>khoán kinh phí được áp dụng đối với các đối tượng có tiêu chuẩn sử dụng tài </a:t>
            </a:r>
            <a:r>
              <a:rPr lang="vi-VN" sz="2300" b="1" kern="0">
                <a:solidFill>
                  <a:srgbClr val="0000FF"/>
                </a:solidFill>
                <a:latin typeface="Arial" charset="0"/>
              </a:rPr>
              <a:t>sản </a:t>
            </a:r>
            <a:r>
              <a:rPr lang="vi-VN" sz="2300" b="1" kern="0" smtClean="0">
                <a:solidFill>
                  <a:srgbClr val="0000FF"/>
                </a:solidFill>
                <a:latin typeface="Arial" charset="0"/>
              </a:rPr>
              <a:t>công.</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a:defRPr/>
            </a:pPr>
            <a:r>
              <a:rPr lang="vi-VN" sz="2300" b="1" kern="0" smtClean="0">
                <a:solidFill>
                  <a:srgbClr val="0000FF"/>
                </a:solidFill>
                <a:latin typeface="Arial" charset="0"/>
              </a:rPr>
              <a:t>Chính </a:t>
            </a:r>
            <a:r>
              <a:rPr lang="vi-VN" sz="2300" b="1" kern="0">
                <a:solidFill>
                  <a:srgbClr val="0000FF"/>
                </a:solidFill>
                <a:latin typeface="Arial" charset="0"/>
              </a:rPr>
              <a:t>phủ quy định chi tiết đối tượng, phương pháp xác định mức khoán và </a:t>
            </a:r>
            <a:r>
              <a:rPr lang="en-US" sz="2300" b="1" kern="0">
                <a:solidFill>
                  <a:srgbClr val="0000FF"/>
                </a:solidFill>
                <a:latin typeface="Arial" charset="0"/>
              </a:rPr>
              <a:t>việc </a:t>
            </a:r>
            <a:r>
              <a:rPr lang="vi-VN" sz="2300" b="1" kern="0">
                <a:solidFill>
                  <a:srgbClr val="0000FF"/>
                </a:solidFill>
                <a:latin typeface="Arial" charset="0"/>
              </a:rPr>
              <a:t>thanh toán kinh phí khoán sử dụng tài sản </a:t>
            </a:r>
            <a:r>
              <a:rPr lang="vi-VN" sz="2300" b="1" kern="0">
                <a:solidFill>
                  <a:srgbClr val="0000FF"/>
                </a:solidFill>
                <a:latin typeface="Arial" charset="0"/>
              </a:rPr>
              <a:t>công</a:t>
            </a:r>
            <a:r>
              <a:rPr lang="vi-VN" sz="2300" b="1" kern="0" smtClean="0">
                <a:solidFill>
                  <a:srgbClr val="0000FF"/>
                </a:solidFill>
                <a:latin typeface="Arial" charset="0"/>
              </a:rPr>
              <a:t>.</a:t>
            </a:r>
            <a:endParaRPr lang="en-US" sz="2300" b="1" kern="0">
              <a:solidFill>
                <a:srgbClr val="0000FF"/>
              </a:solidFill>
              <a:latin typeface="Arial" charset="0"/>
            </a:endParaRPr>
          </a:p>
        </p:txBody>
      </p:sp>
    </p:spTree>
    <p:extLst>
      <p:ext uri="{BB962C8B-B14F-4D97-AF65-F5344CB8AC3E}">
        <p14:creationId xmlns:p14="http://schemas.microsoft.com/office/powerpoint/2010/main" val="2152983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0" algn="just" eaLnBrk="1" hangingPunct="1">
              <a:lnSpc>
                <a:spcPct val="110000"/>
              </a:lnSpc>
              <a:spcBef>
                <a:spcPts val="600"/>
              </a:spcBef>
              <a:spcAft>
                <a:spcPts val="0"/>
              </a:spcAft>
              <a:buClr>
                <a:srgbClr val="FF0000"/>
              </a:buClr>
              <a:buNone/>
              <a:defRPr/>
            </a:pPr>
            <a:r>
              <a:rPr lang="en-US" sz="2500" b="1" kern="0" smtClean="0">
                <a:solidFill>
                  <a:srgbClr val="0000FF"/>
                </a:solidFill>
                <a:latin typeface="Arial" panose="020B0604020202020204" pitchFamily="34" charset="0"/>
                <a:cs typeface="Arial" panose="020B0604020202020204" pitchFamily="34" charset="0"/>
              </a:rPr>
              <a:t>Xem các video clip minh họa</a:t>
            </a:r>
            <a:endParaRPr lang="en-US" sz="2500" b="1" kern="0">
              <a:solidFill>
                <a:srgbClr val="0000FF"/>
              </a:solidFill>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TÌNH HUỐNG</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78464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nb-NO" sz="2500" b="1" smtClean="0">
                <a:solidFill>
                  <a:srgbClr val="FF0000"/>
                </a:solidFill>
                <a:latin typeface="Arial" panose="020B0604020202020204" pitchFamily="34" charset="0"/>
                <a:cs typeface="Arial" panose="020B0604020202020204" pitchFamily="34" charset="0"/>
              </a:rPr>
              <a:t>Điều </a:t>
            </a:r>
            <a:r>
              <a:rPr lang="nb-NO" sz="2500" b="1">
                <a:solidFill>
                  <a:srgbClr val="FF0000"/>
                </a:solidFill>
                <a:latin typeface="Arial" panose="020B0604020202020204" pitchFamily="34" charset="0"/>
                <a:cs typeface="Arial" panose="020B0604020202020204" pitchFamily="34" charset="0"/>
              </a:rPr>
              <a:t>37. Lập, quản lý hồ sơ về tài sản </a:t>
            </a:r>
            <a:r>
              <a:rPr lang="nb-NO" sz="2500" b="1">
                <a:solidFill>
                  <a:srgbClr val="FF0000"/>
                </a:solidFill>
                <a:latin typeface="Arial" panose="020B0604020202020204" pitchFamily="34" charset="0"/>
                <a:cs typeface="Arial" panose="020B0604020202020204" pitchFamily="34" charset="0"/>
              </a:rPr>
              <a:t>công </a:t>
            </a:r>
            <a:r>
              <a:rPr lang="nb-NO" sz="2500" b="1" smtClean="0">
                <a:solidFill>
                  <a:srgbClr val="FF0000"/>
                </a:solidFill>
                <a:latin typeface="Arial" panose="020B0604020202020204" pitchFamily="34" charset="0"/>
                <a:cs typeface="Arial" panose="020B0604020202020204" pitchFamily="34" charset="0"/>
              </a:rPr>
              <a:t/>
            </a:r>
            <a:br>
              <a:rPr lang="nb-NO" sz="2500" b="1" smtClean="0">
                <a:solidFill>
                  <a:srgbClr val="FF0000"/>
                </a:solidFill>
                <a:latin typeface="Arial" panose="020B0604020202020204" pitchFamily="34" charset="0"/>
                <a:cs typeface="Arial" panose="020B0604020202020204" pitchFamily="34" charset="0"/>
              </a:rPr>
            </a:br>
            <a:r>
              <a:rPr lang="nb-NO" sz="2500" b="1" smtClean="0">
                <a:solidFill>
                  <a:srgbClr val="FF0000"/>
                </a:solidFill>
                <a:latin typeface="Arial" panose="020B0604020202020204" pitchFamily="34" charset="0"/>
                <a:cs typeface="Arial" panose="020B0604020202020204" pitchFamily="34" charset="0"/>
              </a:rPr>
              <a:t>tại </a:t>
            </a:r>
            <a:r>
              <a:rPr lang="nb-NO" sz="2500" b="1">
                <a:solidFill>
                  <a:srgbClr val="FF0000"/>
                </a:solidFill>
                <a:latin typeface="Arial" panose="020B0604020202020204" pitchFamily="34" charset="0"/>
                <a:cs typeface="Arial" panose="020B0604020202020204" pitchFamily="34" charset="0"/>
              </a:rPr>
              <a:t>cơ quan nhà nước</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a:defRPr/>
            </a:pPr>
            <a:r>
              <a:rPr lang="nb-NO" sz="2300" b="1" kern="0" smtClean="0">
                <a:solidFill>
                  <a:srgbClr val="0000FF"/>
                </a:solidFill>
                <a:latin typeface="Arial" charset="0"/>
              </a:rPr>
              <a:t>Cơ </a:t>
            </a:r>
            <a:r>
              <a:rPr lang="nb-NO" sz="2300" b="1" kern="0">
                <a:solidFill>
                  <a:srgbClr val="0000FF"/>
                </a:solidFill>
                <a:latin typeface="Arial" charset="0"/>
              </a:rPr>
              <a:t>quan nhà nước được giao quản lý, sử dụng tài sản công và cơ quan, đơn vị được giao quản lý khu hành chính tập trung có trách nhiệm lập, quản lý hồ sơ đối với tài sản được giao </a:t>
            </a:r>
            <a:r>
              <a:rPr lang="nb-NO" sz="2300" b="1" kern="0">
                <a:solidFill>
                  <a:srgbClr val="0000FF"/>
                </a:solidFill>
                <a:latin typeface="Arial" charset="0"/>
              </a:rPr>
              <a:t>quản </a:t>
            </a:r>
            <a:r>
              <a:rPr lang="nb-NO" sz="2300" b="1" kern="0" smtClean="0">
                <a:solidFill>
                  <a:srgbClr val="0000FF"/>
                </a:solidFill>
                <a:latin typeface="Arial" charset="0"/>
              </a:rPr>
              <a:t>lý.</a:t>
            </a:r>
          </a:p>
          <a:p>
            <a:pPr indent="-457200" algn="just" eaLnBrk="1" hangingPunct="1">
              <a:lnSpc>
                <a:spcPct val="114000"/>
              </a:lnSpc>
              <a:spcBef>
                <a:spcPts val="1200"/>
              </a:spcBef>
              <a:spcAft>
                <a:spcPts val="0"/>
              </a:spcAft>
              <a:buClr>
                <a:srgbClr val="FF0000"/>
              </a:buClr>
              <a:buFont typeface="+mj-lt"/>
              <a:buAutoNum type="arabicPeriod"/>
              <a:defRPr/>
            </a:pPr>
            <a:r>
              <a:rPr lang="vi-VN" sz="2300" b="1" kern="0" smtClean="0">
                <a:solidFill>
                  <a:srgbClr val="0000FF"/>
                </a:solidFill>
                <a:latin typeface="Arial" charset="0"/>
              </a:rPr>
              <a:t>Hồ </a:t>
            </a:r>
            <a:r>
              <a:rPr lang="vi-VN" sz="2300" b="1" kern="0">
                <a:solidFill>
                  <a:srgbClr val="0000FF"/>
                </a:solidFill>
                <a:latin typeface="Arial" charset="0"/>
              </a:rPr>
              <a:t>sơ về tài sản </a:t>
            </a:r>
            <a:r>
              <a:rPr lang="nb-NO" sz="2300" b="1" kern="0">
                <a:solidFill>
                  <a:srgbClr val="0000FF"/>
                </a:solidFill>
                <a:latin typeface="Arial" charset="0"/>
              </a:rPr>
              <a:t>công </a:t>
            </a:r>
            <a:r>
              <a:rPr lang="vi-VN" sz="2300" b="1" kern="0">
                <a:solidFill>
                  <a:srgbClr val="0000FF"/>
                </a:solidFill>
                <a:latin typeface="Arial" charset="0"/>
              </a:rPr>
              <a:t>bao </a:t>
            </a:r>
            <a:r>
              <a:rPr lang="vi-VN" sz="2300" b="1" kern="0" smtClean="0">
                <a:solidFill>
                  <a:srgbClr val="0000FF"/>
                </a:solidFill>
                <a:latin typeface="Arial" charset="0"/>
              </a:rPr>
              <a:t>gồm:</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lphaLcParenR"/>
              <a:defRPr/>
            </a:pPr>
            <a:r>
              <a:rPr lang="vi-VN" sz="2300" b="1" kern="0" smtClean="0">
                <a:solidFill>
                  <a:srgbClr val="0000FF"/>
                </a:solidFill>
                <a:latin typeface="Arial" charset="0"/>
              </a:rPr>
              <a:t>Hồ </a:t>
            </a:r>
            <a:r>
              <a:rPr lang="vi-VN" sz="2300" b="1" kern="0">
                <a:solidFill>
                  <a:srgbClr val="0000FF"/>
                </a:solidFill>
                <a:latin typeface="Arial" charset="0"/>
              </a:rPr>
              <a:t>sơ liên quan đến việc hình thành, biến động </a:t>
            </a:r>
            <a:r>
              <a:rPr lang="vi-VN" sz="2300" b="1" kern="0">
                <a:solidFill>
                  <a:srgbClr val="0000FF"/>
                </a:solidFill>
                <a:latin typeface="Arial" charset="0"/>
              </a:rPr>
              <a:t>tài </a:t>
            </a:r>
            <a:r>
              <a:rPr lang="vi-VN" sz="2300" b="1" kern="0" smtClean="0">
                <a:solidFill>
                  <a:srgbClr val="0000FF"/>
                </a:solidFill>
                <a:latin typeface="Arial" charset="0"/>
              </a:rPr>
              <a:t>sản;</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lphaLcParenR"/>
              <a:defRPr/>
            </a:pPr>
            <a:r>
              <a:rPr lang="vi-VN" sz="2300" b="1" kern="0" smtClean="0">
                <a:solidFill>
                  <a:srgbClr val="0000FF"/>
                </a:solidFill>
                <a:latin typeface="Arial" charset="0"/>
              </a:rPr>
              <a:t>Báo </a:t>
            </a:r>
            <a:r>
              <a:rPr lang="vi-VN" sz="2300" b="1" kern="0">
                <a:solidFill>
                  <a:srgbClr val="0000FF"/>
                </a:solidFill>
                <a:latin typeface="Arial" charset="0"/>
              </a:rPr>
              <a:t>cáo tình hình quản lý, sử dụng và các báo cáo khác về </a:t>
            </a:r>
            <a:r>
              <a:rPr lang="vi-VN" sz="2300" b="1" kern="0">
                <a:solidFill>
                  <a:srgbClr val="0000FF"/>
                </a:solidFill>
                <a:latin typeface="Arial" charset="0"/>
              </a:rPr>
              <a:t>tài </a:t>
            </a:r>
            <a:r>
              <a:rPr lang="vi-VN" sz="2300" b="1" kern="0" smtClean="0">
                <a:solidFill>
                  <a:srgbClr val="0000FF"/>
                </a:solidFill>
                <a:latin typeface="Arial" charset="0"/>
              </a:rPr>
              <a:t>sản;</a:t>
            </a:r>
            <a:endParaRPr lang="en-US" sz="23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lphaLcParenR"/>
              <a:defRPr/>
            </a:pPr>
            <a:r>
              <a:rPr lang="vi-VN" sz="2300" b="1" kern="0" smtClean="0">
                <a:solidFill>
                  <a:srgbClr val="0000FF"/>
                </a:solidFill>
                <a:latin typeface="Arial" charset="0"/>
              </a:rPr>
              <a:t>Dữ </a:t>
            </a:r>
            <a:r>
              <a:rPr lang="vi-VN" sz="2300" b="1" kern="0">
                <a:solidFill>
                  <a:srgbClr val="0000FF"/>
                </a:solidFill>
                <a:latin typeface="Arial" charset="0"/>
              </a:rPr>
              <a:t>liệu về tài sản tại cơ quan nhà nước trong Cơ sở dữ liệu quốc gia về tài sản công.</a:t>
            </a:r>
            <a:endParaRPr lang="en-US" sz="2300" b="1" ker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a:defRPr/>
            </a:pPr>
            <a:endParaRPr lang="en-US" sz="2300" b="1" kern="0">
              <a:solidFill>
                <a:srgbClr val="0000FF"/>
              </a:solidFill>
              <a:latin typeface="Arial" charset="0"/>
            </a:endParaRPr>
          </a:p>
        </p:txBody>
      </p:sp>
    </p:spTree>
    <p:extLst>
      <p:ext uri="{BB962C8B-B14F-4D97-AF65-F5344CB8AC3E}">
        <p14:creationId xmlns:p14="http://schemas.microsoft.com/office/powerpoint/2010/main" val="13248757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nb-NO" sz="2500" b="1" smtClean="0">
                <a:solidFill>
                  <a:srgbClr val="FF0000"/>
                </a:solidFill>
                <a:latin typeface="Arial" panose="020B0604020202020204" pitchFamily="34" charset="0"/>
                <a:cs typeface="Arial" panose="020B0604020202020204" pitchFamily="34" charset="0"/>
              </a:rPr>
              <a:t>Điều </a:t>
            </a:r>
            <a:r>
              <a:rPr lang="nb-NO" sz="2500" b="1">
                <a:solidFill>
                  <a:srgbClr val="FF0000"/>
                </a:solidFill>
                <a:latin typeface="Arial" panose="020B0604020202020204" pitchFamily="34" charset="0"/>
                <a:cs typeface="Arial" panose="020B0604020202020204" pitchFamily="34" charset="0"/>
              </a:rPr>
              <a:t>38. Thống kê, kế toán, kiểm kê, đánh giá lại</a:t>
            </a:r>
            <a:r>
              <a:rPr lang="nb-NO" sz="2500" b="1">
                <a:solidFill>
                  <a:srgbClr val="FF0000"/>
                </a:solidFill>
                <a:latin typeface="Arial" panose="020B0604020202020204" pitchFamily="34" charset="0"/>
                <a:cs typeface="Arial" panose="020B0604020202020204" pitchFamily="34" charset="0"/>
              </a:rPr>
              <a:t>, </a:t>
            </a:r>
            <a:r>
              <a:rPr lang="nb-NO" sz="2500" b="1" smtClean="0">
                <a:solidFill>
                  <a:srgbClr val="FF0000"/>
                </a:solidFill>
                <a:latin typeface="Arial" panose="020B0604020202020204" pitchFamily="34" charset="0"/>
                <a:cs typeface="Arial" panose="020B0604020202020204" pitchFamily="34" charset="0"/>
              </a:rPr>
              <a:t/>
            </a:r>
            <a:br>
              <a:rPr lang="nb-NO" sz="2500" b="1" smtClean="0">
                <a:solidFill>
                  <a:srgbClr val="FF0000"/>
                </a:solidFill>
                <a:latin typeface="Arial" panose="020B0604020202020204" pitchFamily="34" charset="0"/>
                <a:cs typeface="Arial" panose="020B0604020202020204" pitchFamily="34" charset="0"/>
              </a:rPr>
            </a:br>
            <a:r>
              <a:rPr lang="nb-NO" sz="2500" b="1" smtClean="0">
                <a:solidFill>
                  <a:srgbClr val="FF0000"/>
                </a:solidFill>
                <a:latin typeface="Arial" panose="020B0604020202020204" pitchFamily="34" charset="0"/>
                <a:cs typeface="Arial" panose="020B0604020202020204" pitchFamily="34" charset="0"/>
              </a:rPr>
              <a:t>báo </a:t>
            </a:r>
            <a:r>
              <a:rPr lang="nb-NO" sz="2500" b="1">
                <a:solidFill>
                  <a:srgbClr val="FF0000"/>
                </a:solidFill>
                <a:latin typeface="Arial" panose="020B0604020202020204" pitchFamily="34" charset="0"/>
                <a:cs typeface="Arial" panose="020B0604020202020204" pitchFamily="34" charset="0"/>
              </a:rPr>
              <a:t>cáo tài sản công </a:t>
            </a:r>
            <a:r>
              <a:rPr lang="nb-NO" sz="2500" b="1">
                <a:solidFill>
                  <a:srgbClr val="FF0000"/>
                </a:solidFill>
                <a:latin typeface="Arial" panose="020B0604020202020204" pitchFamily="34" charset="0"/>
                <a:cs typeface="Arial" panose="020B0604020202020204" pitchFamily="34" charset="0"/>
              </a:rPr>
              <a:t>tại </a:t>
            </a:r>
            <a:r>
              <a:rPr lang="nb-NO" sz="2500" b="1" smtClean="0">
                <a:solidFill>
                  <a:srgbClr val="FF0000"/>
                </a:solidFill>
                <a:latin typeface="Arial" panose="020B0604020202020204" pitchFamily="34" charset="0"/>
                <a:cs typeface="Arial" panose="020B0604020202020204" pitchFamily="34" charset="0"/>
              </a:rPr>
              <a:t>CQNN</a:t>
            </a:r>
            <a:endParaRPr lang="nb-NO"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a:defRPr/>
            </a:pPr>
            <a:r>
              <a:rPr lang="nb-NO" sz="2300" b="1" kern="0" smtClean="0">
                <a:solidFill>
                  <a:srgbClr val="0000FF"/>
                </a:solidFill>
                <a:latin typeface="Arial" charset="0"/>
              </a:rPr>
              <a:t>Tài </a:t>
            </a:r>
            <a:r>
              <a:rPr lang="nb-NO" sz="2300" b="1" kern="0">
                <a:solidFill>
                  <a:srgbClr val="0000FF"/>
                </a:solidFill>
                <a:latin typeface="Arial" charset="0"/>
              </a:rPr>
              <a:t>sản công phải được thống kê, kế toán kịp thời, đầy đủ về hiện vật, giá trị theo quy định của pháp luật về thống kê, pháp luật về kế toán và pháp luật có </a:t>
            </a:r>
            <a:r>
              <a:rPr lang="nb-NO" sz="2300" b="1" kern="0">
                <a:solidFill>
                  <a:srgbClr val="0000FF"/>
                </a:solidFill>
                <a:latin typeface="Arial" charset="0"/>
              </a:rPr>
              <a:t>liên </a:t>
            </a:r>
            <a:r>
              <a:rPr lang="nb-NO" sz="2300" b="1" kern="0" smtClean="0">
                <a:solidFill>
                  <a:srgbClr val="0000FF"/>
                </a:solidFill>
                <a:latin typeface="Arial" charset="0"/>
              </a:rPr>
              <a:t>quan.</a:t>
            </a:r>
          </a:p>
          <a:p>
            <a:pPr indent="-457200" algn="just" eaLnBrk="1" hangingPunct="1">
              <a:lnSpc>
                <a:spcPct val="114000"/>
              </a:lnSpc>
              <a:spcBef>
                <a:spcPts val="1200"/>
              </a:spcBef>
              <a:spcAft>
                <a:spcPts val="0"/>
              </a:spcAft>
              <a:buClr>
                <a:srgbClr val="FF0000"/>
              </a:buClr>
              <a:buFont typeface="+mj-lt"/>
              <a:buAutoNum type="arabicPeriod"/>
              <a:defRPr/>
            </a:pPr>
            <a:r>
              <a:rPr lang="nb-NO" sz="2300" b="1" kern="0" smtClean="0">
                <a:solidFill>
                  <a:srgbClr val="0000FF"/>
                </a:solidFill>
                <a:latin typeface="Arial" charset="0"/>
              </a:rPr>
              <a:t>Tài </a:t>
            </a:r>
            <a:r>
              <a:rPr lang="nb-NO" sz="2300" b="1" kern="0">
                <a:solidFill>
                  <a:srgbClr val="0000FF"/>
                </a:solidFill>
                <a:latin typeface="Arial" charset="0"/>
              </a:rPr>
              <a:t>sản công là tài sản cố định phải được tính hao mòn theo quy định của </a:t>
            </a:r>
            <a:r>
              <a:rPr lang="nb-NO" sz="2300" b="1" kern="0">
                <a:solidFill>
                  <a:srgbClr val="0000FF"/>
                </a:solidFill>
                <a:latin typeface="Arial" charset="0"/>
              </a:rPr>
              <a:t>pháp </a:t>
            </a:r>
            <a:r>
              <a:rPr lang="nb-NO" sz="2300" b="1" kern="0" smtClean="0">
                <a:solidFill>
                  <a:srgbClr val="0000FF"/>
                </a:solidFill>
                <a:latin typeface="Arial" charset="0"/>
              </a:rPr>
              <a:t>luật.</a:t>
            </a:r>
          </a:p>
          <a:p>
            <a:pPr indent="-457200" algn="just" eaLnBrk="1" hangingPunct="1">
              <a:lnSpc>
                <a:spcPct val="114000"/>
              </a:lnSpc>
              <a:spcBef>
                <a:spcPts val="1200"/>
              </a:spcBef>
              <a:spcAft>
                <a:spcPts val="0"/>
              </a:spcAft>
              <a:buClr>
                <a:srgbClr val="FF0000"/>
              </a:buClr>
              <a:buFont typeface="+mj-lt"/>
              <a:buAutoNum type="arabicPeriod"/>
              <a:defRPr/>
            </a:pPr>
            <a:r>
              <a:rPr lang="nb-NO" sz="2300" b="1" kern="0" smtClean="0">
                <a:solidFill>
                  <a:srgbClr val="0000FF"/>
                </a:solidFill>
                <a:latin typeface="Arial" charset="0"/>
              </a:rPr>
              <a:t>Cơ </a:t>
            </a:r>
            <a:r>
              <a:rPr lang="nb-NO" sz="2300" b="1" kern="0">
                <a:solidFill>
                  <a:srgbClr val="0000FF"/>
                </a:solidFill>
                <a:latin typeface="Arial" charset="0"/>
              </a:rPr>
              <a:t>quan nhà nước được giao quản lý, sử dụng tài sản công có trách nhiệm kiểm kê tài sản vào cuối kỳ kế toán năm và kiểm kê theo quyết định kiểm kê, đánh giá lại tài sản công của Thủ tướng Chính phủ, xác định tài sản thừa, thiếu và nguyên nhân để xử lý theo quy định của pháp luật; thực hiện báo cáo tình hình quản lý, sử dụng tài sản công.</a:t>
            </a:r>
            <a:endParaRPr lang="en-US" sz="2300" b="1" ker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a:defRPr/>
            </a:pPr>
            <a:endParaRPr lang="en-US" sz="2300" b="1" kern="0">
              <a:solidFill>
                <a:srgbClr val="0000FF"/>
              </a:solidFill>
              <a:latin typeface="Arial" charset="0"/>
            </a:endParaRPr>
          </a:p>
        </p:txBody>
      </p:sp>
    </p:spTree>
    <p:extLst>
      <p:ext uri="{BB962C8B-B14F-4D97-AF65-F5344CB8AC3E}">
        <p14:creationId xmlns:p14="http://schemas.microsoft.com/office/powerpoint/2010/main" val="31611848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nb-NO" sz="2500" b="1" smtClean="0">
                <a:solidFill>
                  <a:srgbClr val="FF0000"/>
                </a:solidFill>
                <a:latin typeface="Arial" panose="020B0604020202020204" pitchFamily="34" charset="0"/>
                <a:cs typeface="Arial" panose="020B0604020202020204" pitchFamily="34" charset="0"/>
              </a:rPr>
              <a:t>Điều </a:t>
            </a:r>
            <a:r>
              <a:rPr lang="nb-NO" sz="2500" b="1">
                <a:solidFill>
                  <a:srgbClr val="FF0000"/>
                </a:solidFill>
                <a:latin typeface="Arial" panose="020B0604020202020204" pitchFamily="34" charset="0"/>
                <a:cs typeface="Arial" panose="020B0604020202020204" pitchFamily="34" charset="0"/>
              </a:rPr>
              <a:t>38. Thống kê, kế toán, kiểm kê, đánh giá lại</a:t>
            </a:r>
            <a:r>
              <a:rPr lang="nb-NO" sz="2500" b="1">
                <a:solidFill>
                  <a:srgbClr val="FF0000"/>
                </a:solidFill>
                <a:latin typeface="Arial" panose="020B0604020202020204" pitchFamily="34" charset="0"/>
                <a:cs typeface="Arial" panose="020B0604020202020204" pitchFamily="34" charset="0"/>
              </a:rPr>
              <a:t>, </a:t>
            </a:r>
            <a:r>
              <a:rPr lang="nb-NO" sz="2500" b="1" smtClean="0">
                <a:solidFill>
                  <a:srgbClr val="FF0000"/>
                </a:solidFill>
                <a:latin typeface="Arial" panose="020B0604020202020204" pitchFamily="34" charset="0"/>
                <a:cs typeface="Arial" panose="020B0604020202020204" pitchFamily="34" charset="0"/>
              </a:rPr>
              <a:t/>
            </a:r>
            <a:br>
              <a:rPr lang="nb-NO" sz="2500" b="1" smtClean="0">
                <a:solidFill>
                  <a:srgbClr val="FF0000"/>
                </a:solidFill>
                <a:latin typeface="Arial" panose="020B0604020202020204" pitchFamily="34" charset="0"/>
                <a:cs typeface="Arial" panose="020B0604020202020204" pitchFamily="34" charset="0"/>
              </a:rPr>
            </a:br>
            <a:r>
              <a:rPr lang="nb-NO" sz="2500" b="1" smtClean="0">
                <a:solidFill>
                  <a:srgbClr val="FF0000"/>
                </a:solidFill>
                <a:latin typeface="Arial" panose="020B0604020202020204" pitchFamily="34" charset="0"/>
                <a:cs typeface="Arial" panose="020B0604020202020204" pitchFamily="34" charset="0"/>
              </a:rPr>
              <a:t>báo </a:t>
            </a:r>
            <a:r>
              <a:rPr lang="nb-NO" sz="2500" b="1">
                <a:solidFill>
                  <a:srgbClr val="FF0000"/>
                </a:solidFill>
                <a:latin typeface="Arial" panose="020B0604020202020204" pitchFamily="34" charset="0"/>
                <a:cs typeface="Arial" panose="020B0604020202020204" pitchFamily="34" charset="0"/>
              </a:rPr>
              <a:t>cáo tài sản công </a:t>
            </a:r>
            <a:r>
              <a:rPr lang="nb-NO" sz="2500" b="1">
                <a:solidFill>
                  <a:srgbClr val="FF0000"/>
                </a:solidFill>
                <a:latin typeface="Arial" panose="020B0604020202020204" pitchFamily="34" charset="0"/>
                <a:cs typeface="Arial" panose="020B0604020202020204" pitchFamily="34" charset="0"/>
              </a:rPr>
              <a:t>tại </a:t>
            </a:r>
            <a:r>
              <a:rPr lang="nb-NO" sz="2500" b="1" smtClean="0">
                <a:solidFill>
                  <a:srgbClr val="FF0000"/>
                </a:solidFill>
                <a:latin typeface="Arial" panose="020B0604020202020204" pitchFamily="34" charset="0"/>
                <a:cs typeface="Arial" panose="020B0604020202020204" pitchFamily="34" charset="0"/>
              </a:rPr>
              <a:t>CQNN</a:t>
            </a:r>
            <a:endParaRPr lang="nb-NO"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800"/>
              </a:spcBef>
              <a:spcAft>
                <a:spcPts val="0"/>
              </a:spcAft>
              <a:buClr>
                <a:srgbClr val="FF0000"/>
              </a:buClr>
              <a:buFont typeface="+mj-lt"/>
              <a:buAutoNum type="arabicPeriod" startAt="4"/>
              <a:defRPr/>
            </a:pPr>
            <a:r>
              <a:rPr lang="nb-NO" sz="2000" b="1" kern="0" smtClean="0">
                <a:solidFill>
                  <a:srgbClr val="0000FF"/>
                </a:solidFill>
                <a:latin typeface="Arial" charset="0"/>
              </a:rPr>
              <a:t>Việc </a:t>
            </a:r>
            <a:r>
              <a:rPr lang="nb-NO" sz="2000" b="1" kern="0">
                <a:solidFill>
                  <a:srgbClr val="0000FF"/>
                </a:solidFill>
                <a:latin typeface="Arial" charset="0"/>
              </a:rPr>
              <a:t>đánh giá lại giá trị tài sản công được thực hiện trong các trường hợp </a:t>
            </a:r>
            <a:r>
              <a:rPr lang="nb-NO" sz="2000" b="1" kern="0">
                <a:solidFill>
                  <a:srgbClr val="0000FF"/>
                </a:solidFill>
                <a:latin typeface="Arial" charset="0"/>
              </a:rPr>
              <a:t>sau </a:t>
            </a:r>
            <a:r>
              <a:rPr lang="nb-NO" sz="2000" b="1" kern="0" smtClean="0">
                <a:solidFill>
                  <a:srgbClr val="0000FF"/>
                </a:solidFill>
                <a:latin typeface="Arial" charset="0"/>
              </a:rPr>
              <a:t>đây:</a:t>
            </a:r>
          </a:p>
          <a:p>
            <a:pPr indent="-457200" algn="just" eaLnBrk="1" hangingPunct="1">
              <a:lnSpc>
                <a:spcPct val="110000"/>
              </a:lnSpc>
              <a:spcBef>
                <a:spcPts val="800"/>
              </a:spcBef>
              <a:spcAft>
                <a:spcPts val="0"/>
              </a:spcAft>
              <a:buClr>
                <a:srgbClr val="FF0000"/>
              </a:buClr>
              <a:buFont typeface="+mj-lt"/>
              <a:buAutoNum type="alphaLcParenR"/>
              <a:defRPr/>
            </a:pPr>
            <a:r>
              <a:rPr lang="nb-NO" sz="2000" b="1" kern="0" smtClean="0">
                <a:solidFill>
                  <a:srgbClr val="0000FF"/>
                </a:solidFill>
                <a:latin typeface="Arial" charset="0"/>
              </a:rPr>
              <a:t>Kiểm </a:t>
            </a:r>
            <a:r>
              <a:rPr lang="nb-NO" sz="2000" b="1" kern="0">
                <a:solidFill>
                  <a:srgbClr val="0000FF"/>
                </a:solidFill>
                <a:latin typeface="Arial" charset="0"/>
              </a:rPr>
              <a:t>kê, đánh giá lại tài sản công theo quyết định của Thủ tướng </a:t>
            </a:r>
            <a:r>
              <a:rPr lang="nb-NO" sz="2000" b="1" kern="0">
                <a:solidFill>
                  <a:srgbClr val="0000FF"/>
                </a:solidFill>
                <a:latin typeface="Arial" charset="0"/>
              </a:rPr>
              <a:t>Chính </a:t>
            </a:r>
            <a:r>
              <a:rPr lang="nb-NO" sz="2000" b="1" kern="0" smtClean="0">
                <a:solidFill>
                  <a:srgbClr val="0000FF"/>
                </a:solidFill>
                <a:latin typeface="Arial" charset="0"/>
              </a:rPr>
              <a:t>phủ;</a:t>
            </a:r>
          </a:p>
          <a:p>
            <a:pPr indent="-457200" algn="just" eaLnBrk="1" hangingPunct="1">
              <a:lnSpc>
                <a:spcPct val="110000"/>
              </a:lnSpc>
              <a:spcBef>
                <a:spcPts val="800"/>
              </a:spcBef>
              <a:spcAft>
                <a:spcPts val="0"/>
              </a:spcAft>
              <a:buClr>
                <a:srgbClr val="FF0000"/>
              </a:buClr>
              <a:buFont typeface="+mj-lt"/>
              <a:buAutoNum type="alphaLcParenR"/>
              <a:defRPr/>
            </a:pPr>
            <a:r>
              <a:rPr lang="nb-NO" sz="2000" b="1" kern="0" smtClean="0">
                <a:solidFill>
                  <a:srgbClr val="0000FF"/>
                </a:solidFill>
                <a:latin typeface="Arial" charset="0"/>
              </a:rPr>
              <a:t>Nâng </a:t>
            </a:r>
            <a:r>
              <a:rPr lang="nb-NO" sz="2000" b="1" kern="0">
                <a:solidFill>
                  <a:srgbClr val="0000FF"/>
                </a:solidFill>
                <a:latin typeface="Arial" charset="0"/>
              </a:rPr>
              <a:t>cấp, mở rộng tài sản theo dự án được cơ quan, người có thẩm quyền </a:t>
            </a:r>
            <a:r>
              <a:rPr lang="nb-NO" sz="2000" b="1" kern="0">
                <a:solidFill>
                  <a:srgbClr val="0000FF"/>
                </a:solidFill>
                <a:latin typeface="Arial" charset="0"/>
              </a:rPr>
              <a:t>phê </a:t>
            </a:r>
            <a:r>
              <a:rPr lang="nb-NO" sz="2000" b="1" kern="0" smtClean="0">
                <a:solidFill>
                  <a:srgbClr val="0000FF"/>
                </a:solidFill>
                <a:latin typeface="Arial" charset="0"/>
              </a:rPr>
              <a:t>duyệt;</a:t>
            </a:r>
          </a:p>
          <a:p>
            <a:pPr indent="-457200" algn="just" eaLnBrk="1" hangingPunct="1">
              <a:lnSpc>
                <a:spcPct val="110000"/>
              </a:lnSpc>
              <a:spcBef>
                <a:spcPts val="800"/>
              </a:spcBef>
              <a:spcAft>
                <a:spcPts val="0"/>
              </a:spcAft>
              <a:buClr>
                <a:srgbClr val="FF0000"/>
              </a:buClr>
              <a:buFont typeface="+mj-lt"/>
              <a:buAutoNum type="alphaLcParenR"/>
              <a:defRPr/>
            </a:pPr>
            <a:r>
              <a:rPr lang="nb-NO" sz="2000" b="1" kern="0" smtClean="0">
                <a:solidFill>
                  <a:srgbClr val="0000FF"/>
                </a:solidFill>
                <a:latin typeface="Arial" charset="0"/>
              </a:rPr>
              <a:t>Giao</a:t>
            </a:r>
            <a:r>
              <a:rPr lang="nb-NO" sz="2000" b="1" kern="0">
                <a:solidFill>
                  <a:srgbClr val="0000FF"/>
                </a:solidFill>
                <a:latin typeface="Arial" charset="0"/>
              </a:rPr>
              <a:t>, kiểm kê, điều chuyển tài sản mà tài sản đó chưa được hạch toán trên sổ </a:t>
            </a:r>
            <a:r>
              <a:rPr lang="nb-NO" sz="2000" b="1" kern="0">
                <a:solidFill>
                  <a:srgbClr val="0000FF"/>
                </a:solidFill>
                <a:latin typeface="Arial" charset="0"/>
              </a:rPr>
              <a:t>kế </a:t>
            </a:r>
            <a:r>
              <a:rPr lang="nb-NO" sz="2000" b="1" kern="0" smtClean="0">
                <a:solidFill>
                  <a:srgbClr val="0000FF"/>
                </a:solidFill>
                <a:latin typeface="Arial" charset="0"/>
              </a:rPr>
              <a:t>toán;</a:t>
            </a:r>
          </a:p>
          <a:p>
            <a:pPr indent="-457200" algn="just" eaLnBrk="1" hangingPunct="1">
              <a:lnSpc>
                <a:spcPct val="110000"/>
              </a:lnSpc>
              <a:spcBef>
                <a:spcPts val="800"/>
              </a:spcBef>
              <a:spcAft>
                <a:spcPts val="0"/>
              </a:spcAft>
              <a:buClr>
                <a:srgbClr val="FF0000"/>
              </a:buClr>
              <a:buFont typeface="+mj-lt"/>
              <a:buAutoNum type="alphaLcParenR"/>
              <a:defRPr/>
            </a:pPr>
            <a:r>
              <a:rPr lang="nb-NO" sz="2000" b="1" kern="0" smtClean="0">
                <a:solidFill>
                  <a:srgbClr val="0000FF"/>
                </a:solidFill>
                <a:latin typeface="Arial" charset="0"/>
              </a:rPr>
              <a:t>Bán</a:t>
            </a:r>
            <a:r>
              <a:rPr lang="nb-NO" sz="2000" b="1" kern="0">
                <a:solidFill>
                  <a:srgbClr val="0000FF"/>
                </a:solidFill>
                <a:latin typeface="Arial" charset="0"/>
              </a:rPr>
              <a:t>, thanh lý </a:t>
            </a:r>
            <a:r>
              <a:rPr lang="nb-NO" sz="2000" b="1" kern="0">
                <a:solidFill>
                  <a:srgbClr val="0000FF"/>
                </a:solidFill>
                <a:latin typeface="Arial" charset="0"/>
              </a:rPr>
              <a:t>tài </a:t>
            </a:r>
            <a:r>
              <a:rPr lang="nb-NO" sz="2000" b="1" kern="0" smtClean="0">
                <a:solidFill>
                  <a:srgbClr val="0000FF"/>
                </a:solidFill>
                <a:latin typeface="Arial" charset="0"/>
              </a:rPr>
              <a:t>sản;</a:t>
            </a:r>
          </a:p>
          <a:p>
            <a:pPr marL="577850" indent="-468313" algn="just" eaLnBrk="1" hangingPunct="1">
              <a:lnSpc>
                <a:spcPct val="110000"/>
              </a:lnSpc>
              <a:spcBef>
                <a:spcPts val="800"/>
              </a:spcBef>
              <a:spcAft>
                <a:spcPts val="0"/>
              </a:spcAft>
              <a:buClr>
                <a:srgbClr val="FF0000"/>
              </a:buClr>
              <a:buNone/>
              <a:defRPr/>
            </a:pPr>
            <a:r>
              <a:rPr lang="nb-NO" sz="2000" b="1" kern="0" smtClean="0">
                <a:solidFill>
                  <a:srgbClr val="FF0000"/>
                </a:solidFill>
                <a:latin typeface="Arial" charset="0"/>
              </a:rPr>
              <a:t>đ</a:t>
            </a:r>
            <a:r>
              <a:rPr lang="nb-NO" sz="2000" b="1" kern="0">
                <a:solidFill>
                  <a:srgbClr val="FF0000"/>
                </a:solidFill>
                <a:latin typeface="Arial" charset="0"/>
              </a:rPr>
              <a:t>)</a:t>
            </a:r>
            <a:r>
              <a:rPr lang="nb-NO" sz="2000" b="1" kern="0">
                <a:solidFill>
                  <a:srgbClr val="0000FF"/>
                </a:solidFill>
                <a:latin typeface="Arial" charset="0"/>
              </a:rPr>
              <a:t> </a:t>
            </a:r>
            <a:r>
              <a:rPr lang="nb-NO" sz="2000" b="1" kern="0" smtClean="0">
                <a:solidFill>
                  <a:srgbClr val="0000FF"/>
                </a:solidFill>
                <a:latin typeface="Arial" charset="0"/>
              </a:rPr>
              <a:t> Tài </a:t>
            </a:r>
            <a:r>
              <a:rPr lang="nb-NO" sz="2000" b="1" kern="0">
                <a:solidFill>
                  <a:srgbClr val="0000FF"/>
                </a:solidFill>
                <a:latin typeface="Arial" charset="0"/>
              </a:rPr>
              <a:t>sản bị hư hỏng nghiêm trọng do thiên tai, hoả hoạn hoặc nguyên </a:t>
            </a:r>
            <a:r>
              <a:rPr lang="nb-NO" sz="2000" b="1" kern="0">
                <a:solidFill>
                  <a:srgbClr val="0000FF"/>
                </a:solidFill>
                <a:latin typeface="Arial" charset="0"/>
              </a:rPr>
              <a:t>nhân </a:t>
            </a:r>
            <a:r>
              <a:rPr lang="nb-NO" sz="2000" b="1" kern="0" smtClean="0">
                <a:solidFill>
                  <a:srgbClr val="0000FF"/>
                </a:solidFill>
                <a:latin typeface="Arial" charset="0"/>
              </a:rPr>
              <a:t>khác;</a:t>
            </a:r>
          </a:p>
          <a:p>
            <a:pPr marL="577850" indent="-468313" algn="just" eaLnBrk="1" hangingPunct="1">
              <a:lnSpc>
                <a:spcPct val="110000"/>
              </a:lnSpc>
              <a:spcBef>
                <a:spcPts val="800"/>
              </a:spcBef>
              <a:spcAft>
                <a:spcPts val="0"/>
              </a:spcAft>
              <a:buClr>
                <a:srgbClr val="FF0000"/>
              </a:buClr>
              <a:buAutoNum type="alphaLcParenR" startAt="5"/>
              <a:defRPr/>
            </a:pPr>
            <a:r>
              <a:rPr lang="nb-NO" sz="2000" b="1" kern="0" smtClean="0">
                <a:solidFill>
                  <a:srgbClr val="0000FF"/>
                </a:solidFill>
                <a:latin typeface="Arial" charset="0"/>
              </a:rPr>
              <a:t>Trường </a:t>
            </a:r>
            <a:r>
              <a:rPr lang="nb-NO" sz="2000" b="1" kern="0">
                <a:solidFill>
                  <a:srgbClr val="0000FF"/>
                </a:solidFill>
                <a:latin typeface="Arial" charset="0"/>
              </a:rPr>
              <a:t>hợp khác theo quy định của </a:t>
            </a:r>
            <a:r>
              <a:rPr lang="nb-NO" sz="2000" b="1" kern="0">
                <a:solidFill>
                  <a:srgbClr val="0000FF"/>
                </a:solidFill>
                <a:latin typeface="Arial" charset="0"/>
              </a:rPr>
              <a:t>pháp </a:t>
            </a:r>
            <a:r>
              <a:rPr lang="nb-NO" sz="2000" b="1" kern="0" smtClean="0">
                <a:solidFill>
                  <a:srgbClr val="0000FF"/>
                </a:solidFill>
                <a:latin typeface="Arial" charset="0"/>
              </a:rPr>
              <a:t>luật.</a:t>
            </a:r>
          </a:p>
          <a:p>
            <a:pPr marL="566737" indent="-457200" algn="just" eaLnBrk="1" hangingPunct="1">
              <a:lnSpc>
                <a:spcPct val="110000"/>
              </a:lnSpc>
              <a:spcBef>
                <a:spcPts val="800"/>
              </a:spcBef>
              <a:spcAft>
                <a:spcPts val="0"/>
              </a:spcAft>
              <a:buClr>
                <a:srgbClr val="FF0000"/>
              </a:buClr>
              <a:buFont typeface="+mj-lt"/>
              <a:buAutoNum type="arabicPeriod" startAt="5"/>
              <a:defRPr/>
            </a:pPr>
            <a:r>
              <a:rPr lang="nb-NO" sz="2000" b="1" kern="0" smtClean="0">
                <a:solidFill>
                  <a:srgbClr val="0000FF"/>
                </a:solidFill>
                <a:latin typeface="Arial" charset="0"/>
              </a:rPr>
              <a:t>Việc </a:t>
            </a:r>
            <a:r>
              <a:rPr lang="nb-NO" sz="2000" b="1" kern="0">
                <a:solidFill>
                  <a:srgbClr val="0000FF"/>
                </a:solidFill>
                <a:latin typeface="Arial" charset="0"/>
              </a:rPr>
              <a:t>đánh giá lại giá trị tài sản công được thực hiện theo quy định của Luật này, pháp luật về kế toán và pháp luật có liên </a:t>
            </a:r>
            <a:r>
              <a:rPr lang="nb-NO" sz="2000" b="1" kern="0">
                <a:solidFill>
                  <a:srgbClr val="0000FF"/>
                </a:solidFill>
                <a:latin typeface="Arial" charset="0"/>
              </a:rPr>
              <a:t>quan</a:t>
            </a:r>
            <a:r>
              <a:rPr lang="nb-NO"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8342701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nb-NO" sz="2500" b="1" smtClean="0">
                <a:solidFill>
                  <a:srgbClr val="FF0000"/>
                </a:solidFill>
                <a:latin typeface="Arial" panose="020B0604020202020204" pitchFamily="34" charset="0"/>
                <a:cs typeface="Arial" panose="020B0604020202020204" pitchFamily="34" charset="0"/>
              </a:rPr>
              <a:t>Điều </a:t>
            </a:r>
            <a:r>
              <a:rPr lang="nb-NO" sz="2500" b="1">
                <a:solidFill>
                  <a:srgbClr val="FF0000"/>
                </a:solidFill>
                <a:latin typeface="Arial" panose="020B0604020202020204" pitchFamily="34" charset="0"/>
                <a:cs typeface="Arial" panose="020B0604020202020204" pitchFamily="34" charset="0"/>
              </a:rPr>
              <a:t>45. Thanh lý tài sản công tại cơ quan nhà nước</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800"/>
              </a:spcBef>
              <a:spcAft>
                <a:spcPts val="0"/>
              </a:spcAft>
              <a:buClr>
                <a:srgbClr val="FF0000"/>
              </a:buClr>
              <a:buFont typeface="+mj-lt"/>
              <a:buAutoNum type="arabicPeriod"/>
              <a:defRPr/>
            </a:pPr>
            <a:r>
              <a:rPr lang="nb-NO" sz="2000" b="1" kern="0" smtClean="0">
                <a:solidFill>
                  <a:srgbClr val="FF0066"/>
                </a:solidFill>
                <a:latin typeface="Arial" charset="0"/>
              </a:rPr>
              <a:t>Tài </a:t>
            </a:r>
            <a:r>
              <a:rPr lang="nb-NO" sz="2000" b="1" kern="0">
                <a:solidFill>
                  <a:srgbClr val="FF0066"/>
                </a:solidFill>
                <a:latin typeface="Arial" charset="0"/>
              </a:rPr>
              <a:t>sản công được thanh lý trong các trường hợp </a:t>
            </a:r>
            <a:r>
              <a:rPr lang="nb-NO" sz="2000" b="1" kern="0">
                <a:solidFill>
                  <a:srgbClr val="FF0066"/>
                </a:solidFill>
                <a:latin typeface="Arial" charset="0"/>
              </a:rPr>
              <a:t>sau </a:t>
            </a:r>
            <a:r>
              <a:rPr lang="nb-NO" sz="2000" b="1" kern="0" smtClean="0">
                <a:solidFill>
                  <a:srgbClr val="FF0066"/>
                </a:solidFill>
                <a:latin typeface="Arial" charset="0"/>
              </a:rPr>
              <a:t>đây:</a:t>
            </a:r>
          </a:p>
          <a:p>
            <a:pPr indent="-457200" algn="just" eaLnBrk="1" hangingPunct="1">
              <a:lnSpc>
                <a:spcPct val="108000"/>
              </a:lnSpc>
              <a:spcBef>
                <a:spcPts val="800"/>
              </a:spcBef>
              <a:spcAft>
                <a:spcPts val="0"/>
              </a:spcAft>
              <a:buClr>
                <a:srgbClr val="FF0000"/>
              </a:buClr>
              <a:buFont typeface="+mj-lt"/>
              <a:buAutoNum type="alphaLcParenR"/>
              <a:defRPr/>
            </a:pPr>
            <a:r>
              <a:rPr lang="nb-NO" sz="2000" b="1" kern="0" smtClean="0">
                <a:solidFill>
                  <a:srgbClr val="0000FF"/>
                </a:solidFill>
                <a:latin typeface="Arial" charset="0"/>
              </a:rPr>
              <a:t>Tài </a:t>
            </a:r>
            <a:r>
              <a:rPr lang="nb-NO" sz="2000" b="1" kern="0">
                <a:solidFill>
                  <a:srgbClr val="0000FF"/>
                </a:solidFill>
                <a:latin typeface="Arial" charset="0"/>
              </a:rPr>
              <a:t>sản công hết hạn sử dụng theo quy định của </a:t>
            </a:r>
            <a:r>
              <a:rPr lang="nb-NO" sz="2000" b="1" kern="0">
                <a:solidFill>
                  <a:srgbClr val="0000FF"/>
                </a:solidFill>
                <a:latin typeface="Arial" charset="0"/>
              </a:rPr>
              <a:t>pháp </a:t>
            </a:r>
            <a:r>
              <a:rPr lang="nb-NO" sz="2000" b="1" kern="0" smtClean="0">
                <a:solidFill>
                  <a:srgbClr val="0000FF"/>
                </a:solidFill>
                <a:latin typeface="Arial" charset="0"/>
              </a:rPr>
              <a:t>luật;</a:t>
            </a:r>
          </a:p>
          <a:p>
            <a:pPr indent="-457200" algn="just" eaLnBrk="1" hangingPunct="1">
              <a:lnSpc>
                <a:spcPct val="108000"/>
              </a:lnSpc>
              <a:spcBef>
                <a:spcPts val="800"/>
              </a:spcBef>
              <a:spcAft>
                <a:spcPts val="0"/>
              </a:spcAft>
              <a:buClr>
                <a:srgbClr val="FF0000"/>
              </a:buClr>
              <a:buFont typeface="+mj-lt"/>
              <a:buAutoNum type="alphaLcParenR"/>
              <a:defRPr/>
            </a:pPr>
            <a:r>
              <a:rPr lang="nb-NO" sz="2000" b="1" kern="0" smtClean="0">
                <a:solidFill>
                  <a:srgbClr val="0000FF"/>
                </a:solidFill>
                <a:latin typeface="Arial" charset="0"/>
              </a:rPr>
              <a:t>Tài </a:t>
            </a:r>
            <a:r>
              <a:rPr lang="nb-NO" sz="2000" b="1" kern="0">
                <a:solidFill>
                  <a:srgbClr val="0000FF"/>
                </a:solidFill>
                <a:latin typeface="Arial" charset="0"/>
              </a:rPr>
              <a:t>sản công chưa hết hạn sử dụng nhưng bị hư hỏng mà không thể sửa chữa được hoặc việc sửa chữa không </a:t>
            </a:r>
            <a:r>
              <a:rPr lang="nb-NO" sz="2000" b="1" kern="0">
                <a:solidFill>
                  <a:srgbClr val="0000FF"/>
                </a:solidFill>
                <a:latin typeface="Arial" charset="0"/>
              </a:rPr>
              <a:t>hiệu </a:t>
            </a:r>
            <a:r>
              <a:rPr lang="nb-NO" sz="2000" b="1" kern="0" smtClean="0">
                <a:solidFill>
                  <a:srgbClr val="0000FF"/>
                </a:solidFill>
                <a:latin typeface="Arial" charset="0"/>
              </a:rPr>
              <a:t>quả;</a:t>
            </a:r>
          </a:p>
          <a:p>
            <a:pPr indent="-457200" algn="just" eaLnBrk="1" hangingPunct="1">
              <a:lnSpc>
                <a:spcPct val="108000"/>
              </a:lnSpc>
              <a:spcBef>
                <a:spcPts val="800"/>
              </a:spcBef>
              <a:spcAft>
                <a:spcPts val="0"/>
              </a:spcAft>
              <a:buClr>
                <a:srgbClr val="FF0000"/>
              </a:buClr>
              <a:buFont typeface="+mj-lt"/>
              <a:buAutoNum type="alphaLcParenR"/>
              <a:defRPr/>
            </a:pPr>
            <a:r>
              <a:rPr lang="nb-NO" sz="2000" b="1" kern="0" smtClean="0">
                <a:solidFill>
                  <a:srgbClr val="0000FF"/>
                </a:solidFill>
                <a:latin typeface="Arial" charset="0"/>
              </a:rPr>
              <a:t>Nhà </a:t>
            </a:r>
            <a:r>
              <a:rPr lang="nb-NO" sz="2000" b="1" kern="0">
                <a:solidFill>
                  <a:srgbClr val="0000FF"/>
                </a:solidFill>
                <a:latin typeface="Arial" charset="0"/>
              </a:rPr>
              <a:t>làm việc hoặc tài sản khác gắn liền với đất phải phá dỡ theo quyết định của cơ quan nhà nước có </a:t>
            </a:r>
            <a:r>
              <a:rPr lang="nb-NO" sz="2000" b="1" kern="0">
                <a:solidFill>
                  <a:srgbClr val="0000FF"/>
                </a:solidFill>
                <a:latin typeface="Arial" charset="0"/>
              </a:rPr>
              <a:t>thẩm </a:t>
            </a:r>
            <a:r>
              <a:rPr lang="nb-NO" sz="2000" b="1" kern="0" smtClean="0">
                <a:solidFill>
                  <a:srgbClr val="0000FF"/>
                </a:solidFill>
                <a:latin typeface="Arial" charset="0"/>
              </a:rPr>
              <a:t>quyền.</a:t>
            </a:r>
          </a:p>
          <a:p>
            <a:pPr indent="-457200" algn="just" eaLnBrk="1" hangingPunct="1">
              <a:lnSpc>
                <a:spcPct val="108000"/>
              </a:lnSpc>
              <a:spcBef>
                <a:spcPts val="800"/>
              </a:spcBef>
              <a:spcAft>
                <a:spcPts val="0"/>
              </a:spcAft>
              <a:buClr>
                <a:srgbClr val="FF0000"/>
              </a:buClr>
              <a:buFont typeface="+mj-lt"/>
              <a:buAutoNum type="arabicPeriod" startAt="2"/>
              <a:defRPr/>
            </a:pPr>
            <a:r>
              <a:rPr lang="nb-NO" sz="2000" b="1" kern="0" smtClean="0">
                <a:solidFill>
                  <a:srgbClr val="FF0066"/>
                </a:solidFill>
                <a:latin typeface="Arial" charset="0"/>
              </a:rPr>
              <a:t>Tài </a:t>
            </a:r>
            <a:r>
              <a:rPr lang="nb-NO" sz="2000" b="1" kern="0">
                <a:solidFill>
                  <a:srgbClr val="FF0066"/>
                </a:solidFill>
                <a:latin typeface="Arial" charset="0"/>
              </a:rPr>
              <a:t>sản công được thanh lý theo các hình thức </a:t>
            </a:r>
            <a:r>
              <a:rPr lang="nb-NO" sz="2000" b="1" kern="0">
                <a:solidFill>
                  <a:srgbClr val="FF0066"/>
                </a:solidFill>
                <a:latin typeface="Arial" charset="0"/>
              </a:rPr>
              <a:t>sau </a:t>
            </a:r>
            <a:r>
              <a:rPr lang="nb-NO" sz="2000" b="1" kern="0" smtClean="0">
                <a:solidFill>
                  <a:srgbClr val="FF0066"/>
                </a:solidFill>
                <a:latin typeface="Arial" charset="0"/>
              </a:rPr>
              <a:t>đây:</a:t>
            </a:r>
          </a:p>
          <a:p>
            <a:pPr indent="-457200" algn="just" eaLnBrk="1" hangingPunct="1">
              <a:lnSpc>
                <a:spcPct val="108000"/>
              </a:lnSpc>
              <a:spcBef>
                <a:spcPts val="800"/>
              </a:spcBef>
              <a:spcAft>
                <a:spcPts val="0"/>
              </a:spcAft>
              <a:buClr>
                <a:srgbClr val="FF0000"/>
              </a:buClr>
              <a:buFont typeface="+mj-lt"/>
              <a:buAutoNum type="alphaLcParenR"/>
              <a:defRPr/>
            </a:pPr>
            <a:r>
              <a:rPr lang="nb-NO" sz="2000" b="1" kern="0" smtClean="0">
                <a:solidFill>
                  <a:srgbClr val="0000FF"/>
                </a:solidFill>
                <a:latin typeface="Arial" charset="0"/>
              </a:rPr>
              <a:t>Phá </a:t>
            </a:r>
            <a:r>
              <a:rPr lang="nb-NO" sz="2000" b="1" kern="0">
                <a:solidFill>
                  <a:srgbClr val="0000FF"/>
                </a:solidFill>
                <a:latin typeface="Arial" charset="0"/>
              </a:rPr>
              <a:t>dỡ, hủy bỏ. Vật liệu, vật tư thu hồi từ phá dỡ, hủy bỏ tài sản được xử </a:t>
            </a:r>
            <a:r>
              <a:rPr lang="nb-NO" sz="2000" b="1" kern="0">
                <a:solidFill>
                  <a:srgbClr val="0000FF"/>
                </a:solidFill>
                <a:latin typeface="Arial" charset="0"/>
              </a:rPr>
              <a:t>lý </a:t>
            </a:r>
            <a:r>
              <a:rPr lang="nb-NO" sz="2000" b="1" kern="0" smtClean="0">
                <a:solidFill>
                  <a:srgbClr val="0000FF"/>
                </a:solidFill>
                <a:latin typeface="Arial" charset="0"/>
              </a:rPr>
              <a:t>bán;</a:t>
            </a:r>
          </a:p>
          <a:p>
            <a:pPr indent="-457200" algn="just" eaLnBrk="1" hangingPunct="1">
              <a:lnSpc>
                <a:spcPct val="108000"/>
              </a:lnSpc>
              <a:spcBef>
                <a:spcPts val="800"/>
              </a:spcBef>
              <a:spcAft>
                <a:spcPts val="0"/>
              </a:spcAft>
              <a:buClr>
                <a:srgbClr val="FF0000"/>
              </a:buClr>
              <a:buFont typeface="+mj-lt"/>
              <a:buAutoNum type="alphaLcParenR"/>
              <a:defRPr/>
            </a:pPr>
            <a:r>
              <a:rPr lang="nb-NO" sz="2000" b="1" kern="0" smtClean="0">
                <a:solidFill>
                  <a:srgbClr val="0000FF"/>
                </a:solidFill>
                <a:latin typeface="Arial" charset="0"/>
              </a:rPr>
              <a:t>Bán.</a:t>
            </a:r>
          </a:p>
          <a:p>
            <a:pPr indent="-457200" algn="just" eaLnBrk="1" hangingPunct="1">
              <a:lnSpc>
                <a:spcPct val="108000"/>
              </a:lnSpc>
              <a:spcBef>
                <a:spcPts val="800"/>
              </a:spcBef>
              <a:spcAft>
                <a:spcPts val="0"/>
              </a:spcAft>
              <a:buClr>
                <a:srgbClr val="FF0000"/>
              </a:buClr>
              <a:buFont typeface="+mj-lt"/>
              <a:buAutoNum type="arabicPeriod" startAt="3"/>
              <a:defRPr/>
            </a:pPr>
            <a:r>
              <a:rPr lang="nb-NO" sz="2000" b="1" kern="0" smtClean="0">
                <a:solidFill>
                  <a:srgbClr val="0000FF"/>
                </a:solidFill>
                <a:latin typeface="Arial" charset="0"/>
              </a:rPr>
              <a:t>Căn </a:t>
            </a:r>
            <a:r>
              <a:rPr lang="nb-NO" sz="2000" b="1" kern="0">
                <a:solidFill>
                  <a:srgbClr val="0000FF"/>
                </a:solidFill>
                <a:latin typeface="Arial" charset="0"/>
              </a:rPr>
              <a:t>cứ quyết định của cơ quan, người có thẩm quyền, cơ quan nhà nước có tài sản thanh lý có trách nhiệm tổ chức thanh lý theo các hình thức quy định tại khoản 2 Điều này. Việc thanh lý theo hình thức bán thực hiện theo quy định tại Điều 43 của Luật </a:t>
            </a:r>
            <a:r>
              <a:rPr lang="nb-NO" sz="2000" b="1" kern="0">
                <a:solidFill>
                  <a:srgbClr val="0000FF"/>
                </a:solidFill>
                <a:latin typeface="Arial" charset="0"/>
              </a:rPr>
              <a:t>này</a:t>
            </a:r>
            <a:r>
              <a:rPr lang="nb-NO"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42301672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nb-NO" sz="2400" b="1" smtClean="0">
                <a:solidFill>
                  <a:srgbClr val="FF0000"/>
                </a:solidFill>
                <a:latin typeface="Arial" panose="020B0604020202020204" pitchFamily="34" charset="0"/>
                <a:cs typeface="Arial" panose="020B0604020202020204" pitchFamily="34" charset="0"/>
              </a:rPr>
              <a:t>Mục </a:t>
            </a:r>
            <a:r>
              <a:rPr lang="nb-NO" sz="2400" b="1">
                <a:solidFill>
                  <a:srgbClr val="FF0000"/>
                </a:solidFill>
                <a:latin typeface="Arial" panose="020B0604020202020204" pitchFamily="34" charset="0"/>
                <a:cs typeface="Arial" panose="020B0604020202020204" pitchFamily="34" charset="0"/>
              </a:rPr>
              <a:t>4. CHẾ ĐỘ QUẢN LÝ, SỬ DỤNG TÀI SẢN </a:t>
            </a:r>
            <a:r>
              <a:rPr lang="nb-NO" sz="2400" b="1">
                <a:solidFill>
                  <a:srgbClr val="FF0000"/>
                </a:solidFill>
                <a:latin typeface="Arial" panose="020B0604020202020204" pitchFamily="34" charset="0"/>
                <a:cs typeface="Arial" panose="020B0604020202020204" pitchFamily="34" charset="0"/>
              </a:rPr>
              <a:t>CÔNG </a:t>
            </a:r>
            <a:r>
              <a:rPr lang="nb-NO" sz="2400" b="1" smtClean="0">
                <a:solidFill>
                  <a:srgbClr val="FF0000"/>
                </a:solidFill>
                <a:latin typeface="Arial" panose="020B0604020202020204" pitchFamily="34" charset="0"/>
                <a:cs typeface="Arial" panose="020B0604020202020204" pitchFamily="34" charset="0"/>
              </a:rPr>
              <a:t/>
            </a:r>
            <a:br>
              <a:rPr lang="nb-NO" sz="2400" b="1" smtClean="0">
                <a:solidFill>
                  <a:srgbClr val="FF0000"/>
                </a:solidFill>
                <a:latin typeface="Arial" panose="020B0604020202020204" pitchFamily="34" charset="0"/>
                <a:cs typeface="Arial" panose="020B0604020202020204" pitchFamily="34" charset="0"/>
              </a:rPr>
            </a:br>
            <a:r>
              <a:rPr lang="nb-NO" sz="2400" b="1" smtClean="0">
                <a:solidFill>
                  <a:srgbClr val="FF0000"/>
                </a:solidFill>
                <a:latin typeface="Arial" panose="020B0604020202020204" pitchFamily="34" charset="0"/>
                <a:cs typeface="Arial" panose="020B0604020202020204" pitchFamily="34" charset="0"/>
              </a:rPr>
              <a:t>TẠI </a:t>
            </a:r>
            <a:r>
              <a:rPr lang="nb-NO" sz="2400" b="1">
                <a:solidFill>
                  <a:srgbClr val="FF0000"/>
                </a:solidFill>
                <a:latin typeface="Arial" panose="020B0604020202020204" pitchFamily="34" charset="0"/>
                <a:cs typeface="Arial" panose="020B0604020202020204" pitchFamily="34" charset="0"/>
              </a:rPr>
              <a:t>ĐƠN VỊ SỰ NGHIỆP CÔNG LẬP</a:t>
            </a:r>
            <a:endParaRPr lang="en-US" sz="24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0000"/>
              </a:lnSpc>
              <a:spcBef>
                <a:spcPts val="1000"/>
              </a:spcBef>
              <a:spcAft>
                <a:spcPts val="0"/>
              </a:spcAft>
              <a:buClr>
                <a:srgbClr val="FF0000"/>
              </a:buClr>
              <a:buFont typeface="Wingdings" pitchFamily="2" charset="2"/>
              <a:buChar char="v"/>
              <a:defRPr/>
            </a:pPr>
            <a:r>
              <a:rPr lang="vi-VN" sz="2050" b="1" kern="0" smtClean="0">
                <a:solidFill>
                  <a:srgbClr val="FF0066"/>
                </a:solidFill>
                <a:latin typeface="Arial" charset="0"/>
              </a:rPr>
              <a:t>Điều </a:t>
            </a:r>
            <a:r>
              <a:rPr lang="vi-VN" sz="2050" b="1" kern="0">
                <a:solidFill>
                  <a:srgbClr val="FF0066"/>
                </a:solidFill>
                <a:latin typeface="Arial" charset="0"/>
              </a:rPr>
              <a:t>52. Mua sắm tài sản công phục vụ hoạt động của đơn vị sự nghiệp công </a:t>
            </a:r>
            <a:r>
              <a:rPr lang="vi-VN" sz="2050" b="1" kern="0">
                <a:solidFill>
                  <a:srgbClr val="FF0066"/>
                </a:solidFill>
                <a:latin typeface="Arial" charset="0"/>
              </a:rPr>
              <a:t>lập</a:t>
            </a:r>
            <a:endParaRPr lang="en-US" sz="2050" b="1" kern="0">
              <a:solidFill>
                <a:srgbClr val="FF0066"/>
              </a:solidFill>
              <a:latin typeface="Arial" charset="0"/>
            </a:endParaRPr>
          </a:p>
          <a:p>
            <a:pPr indent="-457200" algn="just" eaLnBrk="1" hangingPunct="1">
              <a:lnSpc>
                <a:spcPct val="110000"/>
              </a:lnSpc>
              <a:spcBef>
                <a:spcPts val="1000"/>
              </a:spcBef>
              <a:spcAft>
                <a:spcPts val="0"/>
              </a:spcAft>
              <a:buClr>
                <a:srgbClr val="FF0000"/>
              </a:buClr>
              <a:buFont typeface="+mj-lt"/>
              <a:buAutoNum type="arabicPeriod"/>
              <a:defRPr/>
            </a:pPr>
            <a:r>
              <a:rPr lang="vi-VN" sz="2050" b="1" kern="0" smtClean="0">
                <a:solidFill>
                  <a:srgbClr val="0000FF"/>
                </a:solidFill>
                <a:latin typeface="Arial" charset="0"/>
              </a:rPr>
              <a:t>Việc </a:t>
            </a:r>
            <a:r>
              <a:rPr lang="vi-VN" sz="2050" b="1" kern="0">
                <a:solidFill>
                  <a:srgbClr val="0000FF"/>
                </a:solidFill>
                <a:latin typeface="Arial" charset="0"/>
              </a:rPr>
              <a:t>mua sắm cơ sở hoạt động sự nghiệp và tài sản công khác được </a:t>
            </a:r>
            <a:r>
              <a:rPr lang="en-US" sz="2050" b="1" kern="0">
                <a:solidFill>
                  <a:srgbClr val="0000FF"/>
                </a:solidFill>
                <a:latin typeface="Arial" charset="0"/>
              </a:rPr>
              <a:t>thực hiện </a:t>
            </a:r>
            <a:r>
              <a:rPr lang="vi-VN" sz="2050" b="1" kern="0">
                <a:solidFill>
                  <a:srgbClr val="0000FF"/>
                </a:solidFill>
                <a:latin typeface="Arial" charset="0"/>
              </a:rPr>
              <a:t>khi đáp ứng </a:t>
            </a:r>
            <a:r>
              <a:rPr lang="en-US" sz="2050" b="1" kern="0">
                <a:solidFill>
                  <a:srgbClr val="0000FF"/>
                </a:solidFill>
                <a:latin typeface="Arial" charset="0"/>
              </a:rPr>
              <a:t>đầy đủ </a:t>
            </a:r>
            <a:r>
              <a:rPr lang="vi-VN" sz="2050" b="1" kern="0">
                <a:solidFill>
                  <a:srgbClr val="0000FF"/>
                </a:solidFill>
                <a:latin typeface="Arial" charset="0"/>
              </a:rPr>
              <a:t>các điều kiện </a:t>
            </a:r>
            <a:r>
              <a:rPr lang="vi-VN" sz="2050" b="1" kern="0">
                <a:solidFill>
                  <a:srgbClr val="0000FF"/>
                </a:solidFill>
                <a:latin typeface="Arial" charset="0"/>
              </a:rPr>
              <a:t>sau </a:t>
            </a:r>
            <a:r>
              <a:rPr lang="vi-VN" sz="2050" b="1" kern="0" smtClean="0">
                <a:solidFill>
                  <a:srgbClr val="0000FF"/>
                </a:solidFill>
                <a:latin typeface="Arial" charset="0"/>
              </a:rPr>
              <a:t>đây:</a:t>
            </a:r>
            <a:endParaRPr lang="en-US" sz="2050" b="1" kern="0" smtClean="0">
              <a:solidFill>
                <a:srgbClr val="0000FF"/>
              </a:solidFill>
              <a:latin typeface="Arial" charset="0"/>
            </a:endParaRPr>
          </a:p>
          <a:p>
            <a:pPr indent="-457200" algn="just" eaLnBrk="1" hangingPunct="1">
              <a:lnSpc>
                <a:spcPct val="110000"/>
              </a:lnSpc>
              <a:spcBef>
                <a:spcPts val="1000"/>
              </a:spcBef>
              <a:spcAft>
                <a:spcPts val="0"/>
              </a:spcAft>
              <a:buClr>
                <a:srgbClr val="FF0000"/>
              </a:buClr>
              <a:buFont typeface="+mj-lt"/>
              <a:buAutoNum type="alphaLcParenR"/>
              <a:defRPr/>
            </a:pPr>
            <a:r>
              <a:rPr lang="vi-VN" sz="2050" b="1" kern="0" smtClean="0">
                <a:solidFill>
                  <a:srgbClr val="0000FF"/>
                </a:solidFill>
                <a:latin typeface="Arial" charset="0"/>
              </a:rPr>
              <a:t>Chưa </a:t>
            </a:r>
            <a:r>
              <a:rPr lang="vi-VN" sz="2050" b="1" kern="0">
                <a:solidFill>
                  <a:srgbClr val="0000FF"/>
                </a:solidFill>
                <a:latin typeface="Arial" charset="0"/>
              </a:rPr>
              <a:t>có tài sản hoặc còn thiếu tài sản so với tiêu chuẩn</a:t>
            </a:r>
            <a:r>
              <a:rPr lang="vi-VN" sz="2050" b="1" kern="0">
                <a:solidFill>
                  <a:srgbClr val="0000FF"/>
                </a:solidFill>
                <a:latin typeface="Arial" charset="0"/>
              </a:rPr>
              <a:t>, </a:t>
            </a:r>
            <a:r>
              <a:rPr lang="en-US" sz="2050" b="1" kern="0" smtClean="0">
                <a:solidFill>
                  <a:srgbClr val="0000FF"/>
                </a:solidFill>
                <a:latin typeface="Arial" charset="0"/>
              </a:rPr>
              <a:t/>
            </a:r>
            <a:br>
              <a:rPr lang="en-US" sz="2050" b="1" kern="0" smtClean="0">
                <a:solidFill>
                  <a:srgbClr val="0000FF"/>
                </a:solidFill>
                <a:latin typeface="Arial" charset="0"/>
              </a:rPr>
            </a:br>
            <a:r>
              <a:rPr lang="vi-VN" sz="2050" b="1" kern="0" smtClean="0">
                <a:solidFill>
                  <a:srgbClr val="0000FF"/>
                </a:solidFill>
                <a:latin typeface="Arial" charset="0"/>
              </a:rPr>
              <a:t>định mức;</a:t>
            </a:r>
            <a:endParaRPr lang="en-US" sz="2050" b="1" kern="0" smtClean="0">
              <a:solidFill>
                <a:srgbClr val="0000FF"/>
              </a:solidFill>
              <a:latin typeface="Arial" charset="0"/>
            </a:endParaRPr>
          </a:p>
          <a:p>
            <a:pPr indent="-457200" algn="just" eaLnBrk="1" hangingPunct="1">
              <a:lnSpc>
                <a:spcPct val="110000"/>
              </a:lnSpc>
              <a:spcBef>
                <a:spcPts val="1000"/>
              </a:spcBef>
              <a:spcAft>
                <a:spcPts val="0"/>
              </a:spcAft>
              <a:buClr>
                <a:srgbClr val="FF0000"/>
              </a:buClr>
              <a:buFont typeface="+mj-lt"/>
              <a:buAutoNum type="alphaLcParenR"/>
              <a:defRPr/>
            </a:pPr>
            <a:r>
              <a:rPr lang="vi-VN" sz="2050" b="1" kern="0" smtClean="0">
                <a:solidFill>
                  <a:srgbClr val="0000FF"/>
                </a:solidFill>
                <a:latin typeface="Arial" charset="0"/>
              </a:rPr>
              <a:t>Nhà </a:t>
            </a:r>
            <a:r>
              <a:rPr lang="vi-VN" sz="2050" b="1" kern="0">
                <a:solidFill>
                  <a:srgbClr val="0000FF"/>
                </a:solidFill>
                <a:latin typeface="Arial" charset="0"/>
              </a:rPr>
              <a:t>nước không có tài sản để giao và không thuộc trường hợp thuê, khoán kinh phí sử dụng </a:t>
            </a:r>
            <a:r>
              <a:rPr lang="vi-VN" sz="2050" b="1" kern="0">
                <a:solidFill>
                  <a:srgbClr val="0000FF"/>
                </a:solidFill>
                <a:latin typeface="Arial" charset="0"/>
              </a:rPr>
              <a:t>tài </a:t>
            </a:r>
            <a:r>
              <a:rPr lang="vi-VN" sz="2050" b="1" kern="0" smtClean="0">
                <a:solidFill>
                  <a:srgbClr val="0000FF"/>
                </a:solidFill>
                <a:latin typeface="Arial" charset="0"/>
              </a:rPr>
              <a:t>sản.</a:t>
            </a:r>
            <a:endParaRPr lang="en-US" sz="2050" b="1" kern="0" smtClean="0">
              <a:solidFill>
                <a:srgbClr val="0000FF"/>
              </a:solidFill>
              <a:latin typeface="Arial" charset="0"/>
            </a:endParaRPr>
          </a:p>
          <a:p>
            <a:pPr indent="-457200" algn="just" eaLnBrk="1" hangingPunct="1">
              <a:lnSpc>
                <a:spcPct val="110000"/>
              </a:lnSpc>
              <a:spcBef>
                <a:spcPts val="1000"/>
              </a:spcBef>
              <a:spcAft>
                <a:spcPts val="0"/>
              </a:spcAft>
              <a:buClr>
                <a:srgbClr val="FF0000"/>
              </a:buClr>
              <a:buFont typeface="+mj-lt"/>
              <a:buAutoNum type="arabicPeriod" startAt="2"/>
              <a:defRPr/>
            </a:pPr>
            <a:r>
              <a:rPr lang="vi-VN" sz="2050" b="1" kern="0" smtClean="0">
                <a:solidFill>
                  <a:srgbClr val="0000FF"/>
                </a:solidFill>
                <a:latin typeface="Arial" charset="0"/>
              </a:rPr>
              <a:t>Không </a:t>
            </a:r>
            <a:r>
              <a:rPr lang="vi-VN" sz="2050" b="1" kern="0">
                <a:solidFill>
                  <a:srgbClr val="0000FF"/>
                </a:solidFill>
                <a:latin typeface="Arial" charset="0"/>
              </a:rPr>
              <a:t>bố </a:t>
            </a:r>
            <a:r>
              <a:rPr lang="vi-VN" sz="2050" b="1" kern="0">
                <a:solidFill>
                  <a:srgbClr val="0000FF"/>
                </a:solidFill>
                <a:latin typeface="Arial" charset="0"/>
              </a:rPr>
              <a:t>trí </a:t>
            </a:r>
            <a:r>
              <a:rPr lang="en-US" sz="2050" b="1" kern="0" smtClean="0">
                <a:solidFill>
                  <a:srgbClr val="0000FF"/>
                </a:solidFill>
                <a:latin typeface="Arial" charset="0"/>
              </a:rPr>
              <a:t>NSNN </a:t>
            </a:r>
            <a:r>
              <a:rPr lang="vi-VN" sz="2050" b="1" kern="0" smtClean="0">
                <a:solidFill>
                  <a:srgbClr val="0000FF"/>
                </a:solidFill>
                <a:latin typeface="Arial" charset="0"/>
              </a:rPr>
              <a:t>để </a:t>
            </a:r>
            <a:r>
              <a:rPr lang="vi-VN" sz="2050" b="1" kern="0">
                <a:solidFill>
                  <a:srgbClr val="0000FF"/>
                </a:solidFill>
                <a:latin typeface="Arial" charset="0"/>
              </a:rPr>
              <a:t>mua sắm tài sản công chỉ sử dụng vào mục đích kinh doanh, cho thuê, liên doanh, </a:t>
            </a:r>
            <a:r>
              <a:rPr lang="vi-VN" sz="2050" b="1" kern="0">
                <a:solidFill>
                  <a:srgbClr val="0000FF"/>
                </a:solidFill>
                <a:latin typeface="Arial" charset="0"/>
              </a:rPr>
              <a:t>liên </a:t>
            </a:r>
            <a:r>
              <a:rPr lang="vi-VN" sz="2050" b="1" kern="0" smtClean="0">
                <a:solidFill>
                  <a:srgbClr val="0000FF"/>
                </a:solidFill>
                <a:latin typeface="Arial" charset="0"/>
              </a:rPr>
              <a:t>kết.</a:t>
            </a:r>
            <a:endParaRPr lang="en-US" sz="2050" b="1" kern="0" smtClean="0">
              <a:solidFill>
                <a:srgbClr val="0000FF"/>
              </a:solidFill>
              <a:latin typeface="Arial" charset="0"/>
            </a:endParaRPr>
          </a:p>
          <a:p>
            <a:pPr indent="-457200" algn="just" eaLnBrk="1" hangingPunct="1">
              <a:lnSpc>
                <a:spcPct val="110000"/>
              </a:lnSpc>
              <a:spcBef>
                <a:spcPts val="1000"/>
              </a:spcBef>
              <a:spcAft>
                <a:spcPts val="0"/>
              </a:spcAft>
              <a:buClr>
                <a:srgbClr val="FF0000"/>
              </a:buClr>
              <a:buFont typeface="+mj-lt"/>
              <a:buAutoNum type="arabicPeriod" startAt="2"/>
              <a:defRPr/>
            </a:pPr>
            <a:r>
              <a:rPr lang="vi-VN" sz="2050" b="1" kern="0" smtClean="0">
                <a:solidFill>
                  <a:srgbClr val="0000FF"/>
                </a:solidFill>
                <a:latin typeface="Arial" charset="0"/>
              </a:rPr>
              <a:t>Phương </a:t>
            </a:r>
            <a:r>
              <a:rPr lang="vi-VN" sz="2050" b="1" kern="0">
                <a:solidFill>
                  <a:srgbClr val="0000FF"/>
                </a:solidFill>
                <a:latin typeface="Arial" charset="0"/>
              </a:rPr>
              <a:t>thức mua sắm tài sản công, hình thức lựa chọn nhà thầu cung cấp tài sản phục vụ hoạt động của đơn vị sự nghiệp công lập thực hiện theo quy định tại các khoản 2, 3 và 4 Điều 3</a:t>
            </a:r>
            <a:r>
              <a:rPr lang="nb-NO" sz="2050" b="1" kern="0">
                <a:solidFill>
                  <a:srgbClr val="0000FF"/>
                </a:solidFill>
                <a:latin typeface="Arial" charset="0"/>
              </a:rPr>
              <a:t>1 </a:t>
            </a:r>
            <a:r>
              <a:rPr lang="vi-VN" sz="2050" b="1" kern="0">
                <a:solidFill>
                  <a:srgbClr val="0000FF"/>
                </a:solidFill>
                <a:latin typeface="Arial" charset="0"/>
              </a:rPr>
              <a:t>của Luật </a:t>
            </a:r>
            <a:r>
              <a:rPr lang="vi-VN" sz="2050" b="1" kern="0">
                <a:solidFill>
                  <a:srgbClr val="0000FF"/>
                </a:solidFill>
                <a:latin typeface="Arial" charset="0"/>
              </a:rPr>
              <a:t>này</a:t>
            </a:r>
            <a:r>
              <a:rPr lang="vi-VN" sz="2050" b="1" kern="0" smtClean="0">
                <a:solidFill>
                  <a:srgbClr val="0000FF"/>
                </a:solidFill>
                <a:latin typeface="Arial" charset="0"/>
              </a:rPr>
              <a:t>.</a:t>
            </a:r>
            <a:endParaRPr lang="en-US" sz="2050" b="1" kern="0">
              <a:solidFill>
                <a:srgbClr val="0000FF"/>
              </a:solidFill>
              <a:latin typeface="Arial" charset="0"/>
            </a:endParaRPr>
          </a:p>
        </p:txBody>
      </p:sp>
    </p:spTree>
    <p:extLst>
      <p:ext uri="{BB962C8B-B14F-4D97-AF65-F5344CB8AC3E}">
        <p14:creationId xmlns:p14="http://schemas.microsoft.com/office/powerpoint/2010/main" val="33833845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vi-VN" sz="2500" b="1" smtClean="0">
                <a:solidFill>
                  <a:srgbClr val="FF0000"/>
                </a:solidFill>
                <a:latin typeface="Arial" panose="020B0604020202020204" pitchFamily="34" charset="0"/>
                <a:cs typeface="Arial" panose="020B0604020202020204" pitchFamily="34" charset="0"/>
              </a:rPr>
              <a:t>Điều </a:t>
            </a:r>
            <a:r>
              <a:rPr lang="vi-VN" sz="2500" b="1">
                <a:solidFill>
                  <a:srgbClr val="FF0000"/>
                </a:solidFill>
                <a:latin typeface="Arial" panose="020B0604020202020204" pitchFamily="34" charset="0"/>
                <a:cs typeface="Arial" panose="020B0604020202020204" pitchFamily="34" charset="0"/>
              </a:rPr>
              <a:t>54. Sử dụng, quản lý vận hành tài sản </a:t>
            </a:r>
            <a:r>
              <a:rPr lang="vi-VN" sz="2500" b="1">
                <a:solidFill>
                  <a:srgbClr val="FF0000"/>
                </a:solidFill>
                <a:latin typeface="Arial" panose="020B0604020202020204" pitchFamily="34" charset="0"/>
                <a:cs typeface="Arial" panose="020B0604020202020204" pitchFamily="34" charset="0"/>
              </a:rPr>
              <a:t>công </a:t>
            </a:r>
            <a:r>
              <a:rPr lang="en-US" sz="2500" b="1" smtClean="0">
                <a:solidFill>
                  <a:srgbClr val="FF0000"/>
                </a:solidFill>
                <a:latin typeface="Arial" panose="020B0604020202020204" pitchFamily="34" charset="0"/>
                <a:cs typeface="Arial" panose="020B0604020202020204" pitchFamily="34" charset="0"/>
              </a:rPr>
              <a:t/>
            </a:r>
            <a:br>
              <a:rPr lang="en-US" sz="2500" b="1" smtClean="0">
                <a:solidFill>
                  <a:srgbClr val="FF0000"/>
                </a:solidFill>
                <a:latin typeface="Arial" panose="020B0604020202020204" pitchFamily="34" charset="0"/>
                <a:cs typeface="Arial" panose="020B0604020202020204" pitchFamily="34" charset="0"/>
              </a:rPr>
            </a:br>
            <a:r>
              <a:rPr lang="vi-VN" sz="2500" b="1" smtClean="0">
                <a:solidFill>
                  <a:srgbClr val="FF0000"/>
                </a:solidFill>
                <a:latin typeface="Arial" panose="020B0604020202020204" pitchFamily="34" charset="0"/>
                <a:cs typeface="Arial" panose="020B0604020202020204" pitchFamily="34" charset="0"/>
              </a:rPr>
              <a:t>tại </a:t>
            </a:r>
            <a:r>
              <a:rPr lang="vi-VN" sz="2500" b="1">
                <a:solidFill>
                  <a:srgbClr val="FF0000"/>
                </a:solidFill>
                <a:latin typeface="Arial" panose="020B0604020202020204" pitchFamily="34" charset="0"/>
                <a:cs typeface="Arial" panose="020B0604020202020204" pitchFamily="34" charset="0"/>
              </a:rPr>
              <a:t>đơn vị sự nghiệp công lập</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800"/>
              </a:spcBef>
              <a:spcAft>
                <a:spcPts val="0"/>
              </a:spcAft>
              <a:buClr>
                <a:srgbClr val="FF0000"/>
              </a:buClr>
              <a:buFont typeface="+mj-lt"/>
              <a:buAutoNum type="arabicPeriod"/>
              <a:defRPr/>
            </a:pPr>
            <a:r>
              <a:rPr lang="nb-NO" sz="2300" b="1" kern="0" smtClean="0">
                <a:solidFill>
                  <a:srgbClr val="0000FF"/>
                </a:solidFill>
                <a:latin typeface="Arial" charset="0"/>
              </a:rPr>
              <a:t>Việc </a:t>
            </a:r>
            <a:r>
              <a:rPr lang="nb-NO" sz="2300" b="1" kern="0">
                <a:solidFill>
                  <a:srgbClr val="0000FF"/>
                </a:solidFill>
                <a:latin typeface="Arial" charset="0"/>
              </a:rPr>
              <a:t>sử </a:t>
            </a:r>
            <a:r>
              <a:rPr lang="vi-VN" sz="2300" b="1" kern="0">
                <a:solidFill>
                  <a:srgbClr val="0000FF"/>
                </a:solidFill>
                <a:latin typeface="Arial" charset="0"/>
              </a:rPr>
              <a:t>dụng tài sản công phải tuân thủ nguyên tắc quy định tại Điều 6 của </a:t>
            </a:r>
            <a:r>
              <a:rPr lang="vi-VN" sz="2300" b="1" kern="0">
                <a:solidFill>
                  <a:srgbClr val="0000FF"/>
                </a:solidFill>
                <a:latin typeface="Arial" charset="0"/>
              </a:rPr>
              <a:t>Luật </a:t>
            </a:r>
            <a:r>
              <a:rPr lang="vi-VN" sz="2300" b="1" kern="0" smtClean="0">
                <a:solidFill>
                  <a:srgbClr val="0000FF"/>
                </a:solidFill>
                <a:latin typeface="Arial" charset="0"/>
              </a:rPr>
              <a:t>này.</a:t>
            </a:r>
            <a:endParaRPr lang="en-US" sz="2300" b="1" kern="0" smtClean="0">
              <a:solidFill>
                <a:srgbClr val="0000FF"/>
              </a:solidFill>
              <a:latin typeface="Arial" charset="0"/>
            </a:endParaRPr>
          </a:p>
          <a:p>
            <a:pPr indent="-457200" algn="just" eaLnBrk="1" hangingPunct="1">
              <a:lnSpc>
                <a:spcPct val="108000"/>
              </a:lnSpc>
              <a:spcBef>
                <a:spcPts val="800"/>
              </a:spcBef>
              <a:spcAft>
                <a:spcPts val="0"/>
              </a:spcAft>
              <a:buClr>
                <a:srgbClr val="FF0000"/>
              </a:buClr>
              <a:buFont typeface="+mj-lt"/>
              <a:buAutoNum type="arabicPeriod"/>
              <a:defRPr/>
            </a:pPr>
            <a:r>
              <a:rPr lang="nb-NO" sz="2300" b="1" kern="0" smtClean="0">
                <a:solidFill>
                  <a:srgbClr val="0000FF"/>
                </a:solidFill>
                <a:latin typeface="Arial" charset="0"/>
              </a:rPr>
              <a:t>Không </a:t>
            </a:r>
            <a:r>
              <a:rPr lang="nb-NO" sz="2300" b="1" kern="0">
                <a:solidFill>
                  <a:srgbClr val="0000FF"/>
                </a:solidFill>
                <a:latin typeface="Arial" charset="0"/>
              </a:rPr>
              <a:t>được cho mượn, sử dụng tài sản công vào mục đích </a:t>
            </a:r>
            <a:r>
              <a:rPr lang="nb-NO" sz="2300" b="1" kern="0">
                <a:solidFill>
                  <a:srgbClr val="0000FF"/>
                </a:solidFill>
                <a:latin typeface="Arial" charset="0"/>
              </a:rPr>
              <a:t>cá </a:t>
            </a:r>
            <a:r>
              <a:rPr lang="nb-NO" sz="2300" b="1" kern="0" smtClean="0">
                <a:solidFill>
                  <a:srgbClr val="0000FF"/>
                </a:solidFill>
                <a:latin typeface="Arial" charset="0"/>
              </a:rPr>
              <a:t>nhân.</a:t>
            </a:r>
          </a:p>
          <a:p>
            <a:pPr indent="-457200" algn="just" eaLnBrk="1" hangingPunct="1">
              <a:lnSpc>
                <a:spcPct val="108000"/>
              </a:lnSpc>
              <a:spcBef>
                <a:spcPts val="800"/>
              </a:spcBef>
              <a:spcAft>
                <a:spcPts val="0"/>
              </a:spcAft>
              <a:buClr>
                <a:srgbClr val="FF0000"/>
              </a:buClr>
              <a:buFont typeface="+mj-lt"/>
              <a:buAutoNum type="arabicPeriod"/>
              <a:defRPr/>
            </a:pPr>
            <a:r>
              <a:rPr lang="nb-NO" sz="2300" b="1" kern="0" smtClean="0">
                <a:solidFill>
                  <a:srgbClr val="0000FF"/>
                </a:solidFill>
                <a:latin typeface="Arial" charset="0"/>
              </a:rPr>
              <a:t>Việc </a:t>
            </a:r>
            <a:r>
              <a:rPr lang="nb-NO" sz="2300" b="1" kern="0">
                <a:solidFill>
                  <a:srgbClr val="0000FF"/>
                </a:solidFill>
                <a:latin typeface="Arial" charset="0"/>
              </a:rPr>
              <a:t>sử dụng tài sản công vào mục đích kinh doanh, cho thuê, liên doanh, liên kết được thực hiện theo quy định tại các điều 55, 56, 57 và 58 của Luật này và quy định của pháp luật có </a:t>
            </a:r>
            <a:r>
              <a:rPr lang="nb-NO" sz="2300" b="1" kern="0">
                <a:solidFill>
                  <a:srgbClr val="0000FF"/>
                </a:solidFill>
                <a:latin typeface="Arial" charset="0"/>
              </a:rPr>
              <a:t>liên </a:t>
            </a:r>
            <a:r>
              <a:rPr lang="nb-NO" sz="2300" b="1" kern="0" smtClean="0">
                <a:solidFill>
                  <a:srgbClr val="0000FF"/>
                </a:solidFill>
                <a:latin typeface="Arial" charset="0"/>
              </a:rPr>
              <a:t>quan.</a:t>
            </a:r>
          </a:p>
          <a:p>
            <a:pPr indent="-457200" algn="just" eaLnBrk="1" hangingPunct="1">
              <a:lnSpc>
                <a:spcPct val="108000"/>
              </a:lnSpc>
              <a:spcBef>
                <a:spcPts val="800"/>
              </a:spcBef>
              <a:spcAft>
                <a:spcPts val="0"/>
              </a:spcAft>
              <a:buClr>
                <a:srgbClr val="FF0000"/>
              </a:buClr>
              <a:buFont typeface="+mj-lt"/>
              <a:buAutoNum type="arabicPeriod"/>
              <a:defRPr/>
            </a:pPr>
            <a:r>
              <a:rPr lang="nb-NO" sz="2300" b="1" kern="0" smtClean="0">
                <a:solidFill>
                  <a:srgbClr val="0000FF"/>
                </a:solidFill>
                <a:latin typeface="Arial" charset="0"/>
              </a:rPr>
              <a:t>Đơn </a:t>
            </a:r>
            <a:r>
              <a:rPr lang="nb-NO" sz="2300" b="1" kern="0">
                <a:solidFill>
                  <a:srgbClr val="0000FF"/>
                </a:solidFill>
                <a:latin typeface="Arial" charset="0"/>
              </a:rPr>
              <a:t>vị sự nghiệp công lập </a:t>
            </a:r>
            <a:r>
              <a:rPr lang="vi-VN" sz="2300" b="1" kern="0">
                <a:solidFill>
                  <a:srgbClr val="0000FF"/>
                </a:solidFill>
                <a:latin typeface="Arial" charset="0"/>
              </a:rPr>
              <a:t>được </a:t>
            </a:r>
            <a:r>
              <a:rPr lang="nb-NO" sz="2300" b="1" kern="0">
                <a:solidFill>
                  <a:srgbClr val="0000FF"/>
                </a:solidFill>
                <a:latin typeface="Arial" charset="0"/>
              </a:rPr>
              <a:t>sử dụng nhà ở công vụ, quyền sở hữu trí tuệ, phần mềm ứng dụng, cơ sở dữ liệu và tài sản công khác để khai thác theo quy định của Luật này và pháp luật có liên quan; việc quản lý, sử dụng số tiền thu được thực hiện theo quy định của pháp </a:t>
            </a:r>
            <a:r>
              <a:rPr lang="nb-NO" sz="2300" b="1" kern="0">
                <a:solidFill>
                  <a:srgbClr val="0000FF"/>
                </a:solidFill>
                <a:latin typeface="Arial" charset="0"/>
              </a:rPr>
              <a:t>luật</a:t>
            </a:r>
            <a:r>
              <a:rPr lang="nb-NO" sz="2300" b="1" kern="0" smtClean="0">
                <a:solidFill>
                  <a:srgbClr val="0000FF"/>
                </a:solidFill>
                <a:latin typeface="Arial" charset="0"/>
              </a:rPr>
              <a:t>.</a:t>
            </a:r>
            <a:endParaRPr lang="en-US" sz="2300" b="1" kern="0">
              <a:solidFill>
                <a:srgbClr val="0000FF"/>
              </a:solidFill>
              <a:latin typeface="Arial" charset="0"/>
            </a:endParaRPr>
          </a:p>
        </p:txBody>
      </p:sp>
    </p:spTree>
    <p:extLst>
      <p:ext uri="{BB962C8B-B14F-4D97-AF65-F5344CB8AC3E}">
        <p14:creationId xmlns:p14="http://schemas.microsoft.com/office/powerpoint/2010/main" val="17920133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vi-VN" sz="2500" b="1" smtClean="0">
                <a:solidFill>
                  <a:srgbClr val="FF0000"/>
                </a:solidFill>
                <a:latin typeface="Arial" panose="020B0604020202020204" pitchFamily="34" charset="0"/>
                <a:cs typeface="Arial" panose="020B0604020202020204" pitchFamily="34" charset="0"/>
              </a:rPr>
              <a:t>Điều </a:t>
            </a:r>
            <a:r>
              <a:rPr lang="vi-VN" sz="2500" b="1">
                <a:solidFill>
                  <a:srgbClr val="FF0000"/>
                </a:solidFill>
                <a:latin typeface="Arial" panose="020B0604020202020204" pitchFamily="34" charset="0"/>
                <a:cs typeface="Arial" panose="020B0604020202020204" pitchFamily="34" charset="0"/>
              </a:rPr>
              <a:t>54. Sử dụng, quản lý vận hành tài sản </a:t>
            </a:r>
            <a:r>
              <a:rPr lang="vi-VN" sz="2500" b="1">
                <a:solidFill>
                  <a:srgbClr val="FF0000"/>
                </a:solidFill>
                <a:latin typeface="Arial" panose="020B0604020202020204" pitchFamily="34" charset="0"/>
                <a:cs typeface="Arial" panose="020B0604020202020204" pitchFamily="34" charset="0"/>
              </a:rPr>
              <a:t>công </a:t>
            </a:r>
            <a:r>
              <a:rPr lang="en-US" sz="2500" b="1" smtClean="0">
                <a:solidFill>
                  <a:srgbClr val="FF0000"/>
                </a:solidFill>
                <a:latin typeface="Arial" panose="020B0604020202020204" pitchFamily="34" charset="0"/>
                <a:cs typeface="Arial" panose="020B0604020202020204" pitchFamily="34" charset="0"/>
              </a:rPr>
              <a:t/>
            </a:r>
            <a:br>
              <a:rPr lang="en-US" sz="2500" b="1" smtClean="0">
                <a:solidFill>
                  <a:srgbClr val="FF0000"/>
                </a:solidFill>
                <a:latin typeface="Arial" panose="020B0604020202020204" pitchFamily="34" charset="0"/>
                <a:cs typeface="Arial" panose="020B0604020202020204" pitchFamily="34" charset="0"/>
              </a:rPr>
            </a:br>
            <a:r>
              <a:rPr lang="vi-VN" sz="2500" b="1" smtClean="0">
                <a:solidFill>
                  <a:srgbClr val="FF0000"/>
                </a:solidFill>
                <a:latin typeface="Arial" panose="020B0604020202020204" pitchFamily="34" charset="0"/>
                <a:cs typeface="Arial" panose="020B0604020202020204" pitchFamily="34" charset="0"/>
              </a:rPr>
              <a:t>tại </a:t>
            </a:r>
            <a:r>
              <a:rPr lang="vi-VN" sz="2500" b="1">
                <a:solidFill>
                  <a:srgbClr val="FF0000"/>
                </a:solidFill>
                <a:latin typeface="Arial" panose="020B0604020202020204" pitchFamily="34" charset="0"/>
                <a:cs typeface="Arial" panose="020B0604020202020204" pitchFamily="34" charset="0"/>
              </a:rPr>
              <a:t>đơn vị sự nghiệp công lập</a:t>
            </a:r>
            <a:endParaRPr lang="en-US" sz="25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1000"/>
              </a:spcBef>
              <a:spcAft>
                <a:spcPts val="0"/>
              </a:spcAft>
              <a:buClr>
                <a:srgbClr val="FF0000"/>
              </a:buClr>
              <a:buFont typeface="+mj-lt"/>
              <a:buAutoNum type="arabicPeriod" startAt="5"/>
              <a:defRPr/>
            </a:pPr>
            <a:r>
              <a:rPr lang="nb-NO" sz="2000" b="1" kern="0" smtClean="0">
                <a:solidFill>
                  <a:srgbClr val="0000FF"/>
                </a:solidFill>
                <a:latin typeface="Arial" charset="0"/>
              </a:rPr>
              <a:t>Đơn </a:t>
            </a:r>
            <a:r>
              <a:rPr lang="nb-NO" sz="2000" b="1" kern="0">
                <a:solidFill>
                  <a:srgbClr val="0000FF"/>
                </a:solidFill>
                <a:latin typeface="Arial" charset="0"/>
              </a:rPr>
              <a:t>vị sự nghiệp công lập không được sử dụng tài sản công để thế chấp hoặc thực hiện biện pháp bảo đảm thực hiện nghĩa vụ dân sự khác trong các trường hợp </a:t>
            </a:r>
            <a:r>
              <a:rPr lang="nb-NO" sz="2000" b="1" kern="0">
                <a:solidFill>
                  <a:srgbClr val="0000FF"/>
                </a:solidFill>
                <a:latin typeface="Arial" charset="0"/>
              </a:rPr>
              <a:t>sau </a:t>
            </a:r>
            <a:r>
              <a:rPr lang="nb-NO" sz="2000" b="1" kern="0" smtClean="0">
                <a:solidFill>
                  <a:srgbClr val="0000FF"/>
                </a:solidFill>
                <a:latin typeface="Arial" charset="0"/>
              </a:rPr>
              <a:t>đây:</a:t>
            </a:r>
          </a:p>
          <a:p>
            <a:pPr indent="-457200" algn="just" eaLnBrk="1" hangingPunct="1">
              <a:lnSpc>
                <a:spcPct val="108000"/>
              </a:lnSpc>
              <a:spcBef>
                <a:spcPts val="1000"/>
              </a:spcBef>
              <a:spcAft>
                <a:spcPts val="0"/>
              </a:spcAft>
              <a:buClr>
                <a:srgbClr val="FF0000"/>
              </a:buClr>
              <a:buFont typeface="+mj-lt"/>
              <a:buAutoNum type="alphaLcParenR"/>
              <a:defRPr/>
            </a:pPr>
            <a:r>
              <a:rPr lang="nb-NO" sz="2000" b="1" kern="0" smtClean="0">
                <a:solidFill>
                  <a:srgbClr val="0000FF"/>
                </a:solidFill>
                <a:latin typeface="Arial" charset="0"/>
              </a:rPr>
              <a:t>Tài </a:t>
            </a:r>
            <a:r>
              <a:rPr lang="nb-NO" sz="2000" b="1" kern="0">
                <a:solidFill>
                  <a:srgbClr val="0000FF"/>
                </a:solidFill>
                <a:latin typeface="Arial" charset="0"/>
              </a:rPr>
              <a:t>sản công do Nhà </a:t>
            </a:r>
            <a:r>
              <a:rPr lang="nb-NO" sz="2000" b="1" kern="0">
                <a:solidFill>
                  <a:srgbClr val="0000FF"/>
                </a:solidFill>
                <a:latin typeface="Arial" charset="0"/>
              </a:rPr>
              <a:t>nước </a:t>
            </a:r>
            <a:r>
              <a:rPr lang="nb-NO" sz="2000" b="1" kern="0" smtClean="0">
                <a:solidFill>
                  <a:srgbClr val="0000FF"/>
                </a:solidFill>
                <a:latin typeface="Arial" charset="0"/>
              </a:rPr>
              <a:t>giao;</a:t>
            </a:r>
          </a:p>
          <a:p>
            <a:pPr indent="-457200" algn="just" eaLnBrk="1" hangingPunct="1">
              <a:lnSpc>
                <a:spcPct val="108000"/>
              </a:lnSpc>
              <a:spcBef>
                <a:spcPts val="1000"/>
              </a:spcBef>
              <a:spcAft>
                <a:spcPts val="0"/>
              </a:spcAft>
              <a:buClr>
                <a:srgbClr val="FF0000"/>
              </a:buClr>
              <a:buFont typeface="+mj-lt"/>
              <a:buAutoNum type="alphaLcParenR"/>
              <a:defRPr/>
            </a:pPr>
            <a:r>
              <a:rPr lang="nb-NO" sz="2000" b="1" kern="0" smtClean="0">
                <a:solidFill>
                  <a:srgbClr val="0000FF"/>
                </a:solidFill>
                <a:latin typeface="Arial" charset="0"/>
              </a:rPr>
              <a:t>Tài </a:t>
            </a:r>
            <a:r>
              <a:rPr lang="nb-NO" sz="2000" b="1" kern="0">
                <a:solidFill>
                  <a:srgbClr val="0000FF"/>
                </a:solidFill>
                <a:latin typeface="Arial" charset="0"/>
              </a:rPr>
              <a:t>sản công được đầu tư xây dựng, mua sắm </a:t>
            </a:r>
            <a:r>
              <a:rPr lang="nb-NO" sz="2000" b="1" kern="0">
                <a:solidFill>
                  <a:srgbClr val="0000FF"/>
                </a:solidFill>
                <a:latin typeface="Arial" charset="0"/>
              </a:rPr>
              <a:t>từ </a:t>
            </a:r>
            <a:r>
              <a:rPr lang="nb-NO" sz="2000" b="1" kern="0" smtClean="0">
                <a:solidFill>
                  <a:srgbClr val="0000FF"/>
                </a:solidFill>
                <a:latin typeface="Arial" charset="0"/>
              </a:rPr>
              <a:t>NSNN;</a:t>
            </a:r>
          </a:p>
          <a:p>
            <a:pPr indent="-457200" algn="just" eaLnBrk="1" hangingPunct="1">
              <a:lnSpc>
                <a:spcPct val="108000"/>
              </a:lnSpc>
              <a:spcBef>
                <a:spcPts val="1000"/>
              </a:spcBef>
              <a:spcAft>
                <a:spcPts val="0"/>
              </a:spcAft>
              <a:buClr>
                <a:srgbClr val="FF0000"/>
              </a:buClr>
              <a:buFont typeface="+mj-lt"/>
              <a:buAutoNum type="alphaLcParenR"/>
              <a:defRPr/>
            </a:pPr>
            <a:r>
              <a:rPr lang="nb-NO" sz="2000" b="1" kern="0" smtClean="0">
                <a:solidFill>
                  <a:srgbClr val="0000FF"/>
                </a:solidFill>
                <a:latin typeface="Arial" charset="0"/>
              </a:rPr>
              <a:t>Quyền </a:t>
            </a:r>
            <a:r>
              <a:rPr lang="nb-NO" sz="2000" b="1" kern="0">
                <a:solidFill>
                  <a:srgbClr val="0000FF"/>
                </a:solidFill>
                <a:latin typeface="Arial" charset="0"/>
              </a:rPr>
              <a:t>sử dụng đất, trừ trường hợp quyền sử dụng đất được sử dụng vào mục đích kinh doanh, cho thuê, liên doanh, liên kết mà tiền thuê đất đã trả một lần cho cả thời gian thuê không có nguồn gốc từ ngân sách nhà nước sau khi được Bộ trưởng, Thủ trưởng cơ quan trung ương cho phép đối với đơn vị sự nghiệp công lập thuộc trung ương quản lý, Chủ </a:t>
            </a:r>
            <a:r>
              <a:rPr lang="nb-NO" sz="2000" b="1" kern="0">
                <a:solidFill>
                  <a:srgbClr val="0000FF"/>
                </a:solidFill>
                <a:latin typeface="Arial" charset="0"/>
              </a:rPr>
              <a:t>tịch </a:t>
            </a:r>
            <a:r>
              <a:rPr lang="nb-NO" sz="2000" b="1" kern="0" smtClean="0">
                <a:solidFill>
                  <a:srgbClr val="0000FF"/>
                </a:solidFill>
                <a:latin typeface="Arial" charset="0"/>
              </a:rPr>
              <a:t>UBND cấp </a:t>
            </a:r>
            <a:r>
              <a:rPr lang="nb-NO" sz="2000" b="1" kern="0">
                <a:solidFill>
                  <a:srgbClr val="0000FF"/>
                </a:solidFill>
                <a:latin typeface="Arial" charset="0"/>
              </a:rPr>
              <a:t>tỉnh cho phép đối với đơn vị sự nghiệp công lập thuộc địa phương </a:t>
            </a:r>
            <a:r>
              <a:rPr lang="nb-NO" sz="2000" b="1" kern="0">
                <a:solidFill>
                  <a:srgbClr val="0000FF"/>
                </a:solidFill>
                <a:latin typeface="Arial" charset="0"/>
              </a:rPr>
              <a:t>quản </a:t>
            </a:r>
            <a:r>
              <a:rPr lang="nb-NO" sz="2000" b="1" kern="0" smtClean="0">
                <a:solidFill>
                  <a:srgbClr val="0000FF"/>
                </a:solidFill>
                <a:latin typeface="Arial" charset="0"/>
              </a:rPr>
              <a:t>lý.</a:t>
            </a:r>
          </a:p>
          <a:p>
            <a:pPr indent="-457200" algn="just" eaLnBrk="1" hangingPunct="1">
              <a:lnSpc>
                <a:spcPct val="108000"/>
              </a:lnSpc>
              <a:spcBef>
                <a:spcPts val="1000"/>
              </a:spcBef>
              <a:spcAft>
                <a:spcPts val="0"/>
              </a:spcAft>
              <a:buClr>
                <a:srgbClr val="FF0000"/>
              </a:buClr>
              <a:buFont typeface="+mj-lt"/>
              <a:buAutoNum type="arabicPeriod" startAt="6"/>
              <a:defRPr/>
            </a:pPr>
            <a:r>
              <a:rPr lang="nb-NO" sz="2000" b="1" kern="0" smtClean="0">
                <a:solidFill>
                  <a:srgbClr val="0000FF"/>
                </a:solidFill>
                <a:latin typeface="Arial" charset="0"/>
              </a:rPr>
              <a:t>Việc </a:t>
            </a:r>
            <a:r>
              <a:rPr lang="nb-NO" sz="2000" b="1" kern="0">
                <a:solidFill>
                  <a:srgbClr val="0000FF"/>
                </a:solidFill>
                <a:latin typeface="Arial" charset="0"/>
              </a:rPr>
              <a:t>quản lý vận hành, lập, quản lý hồ sơ về tài sản công tại đơn vị sự nghiệp công lập được thực hiện theo quy định áp dụng đối với cơ quan nhà nước tại Điều 35 và Điều 37 của Luật </a:t>
            </a:r>
            <a:r>
              <a:rPr lang="nb-NO" sz="2000" b="1" kern="0">
                <a:solidFill>
                  <a:srgbClr val="0000FF"/>
                </a:solidFill>
                <a:latin typeface="Arial" charset="0"/>
              </a:rPr>
              <a:t>này</a:t>
            </a:r>
            <a:r>
              <a:rPr lang="nb-NO"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8243556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Wingdings" pitchFamily="2" charset="2"/>
              <a:buChar char="Ø"/>
              <a:defRPr/>
            </a:pPr>
            <a:r>
              <a:rPr lang="nb-NO" sz="1900" b="1" kern="0" smtClean="0">
                <a:solidFill>
                  <a:srgbClr val="0000FF"/>
                </a:solidFill>
                <a:latin typeface="Arial" charset="0"/>
              </a:rPr>
              <a:t>Điều </a:t>
            </a:r>
            <a:r>
              <a:rPr lang="nb-NO" sz="1900" b="1" kern="0">
                <a:solidFill>
                  <a:srgbClr val="0000FF"/>
                </a:solidFill>
                <a:latin typeface="Arial" charset="0"/>
              </a:rPr>
              <a:t>55. Quy định chung về việc sử dụng tài sản </a:t>
            </a:r>
            <a:r>
              <a:rPr lang="nb-NO" sz="1900" b="1" kern="0">
                <a:solidFill>
                  <a:srgbClr val="0000FF"/>
                </a:solidFill>
                <a:latin typeface="Arial" charset="0"/>
              </a:rPr>
              <a:t>công </a:t>
            </a:r>
            <a:r>
              <a:rPr lang="nb-NO" sz="1900" b="1" kern="0" smtClean="0">
                <a:solidFill>
                  <a:srgbClr val="0000FF"/>
                </a:solidFill>
                <a:latin typeface="Arial" charset="0"/>
              </a:rPr>
              <a:t>vào </a:t>
            </a:r>
            <a:r>
              <a:rPr lang="nb-NO" sz="1900" b="1" kern="0">
                <a:solidFill>
                  <a:srgbClr val="0000FF"/>
                </a:solidFill>
                <a:latin typeface="Arial" charset="0"/>
              </a:rPr>
              <a:t>mục đích kinh doanh, cho thuê, liên doanh, </a:t>
            </a:r>
            <a:r>
              <a:rPr lang="nb-NO" sz="1900" b="1" kern="0">
                <a:solidFill>
                  <a:srgbClr val="0000FF"/>
                </a:solidFill>
                <a:latin typeface="Arial" charset="0"/>
              </a:rPr>
              <a:t>liên </a:t>
            </a:r>
            <a:r>
              <a:rPr lang="nb-NO" sz="1900" b="1" kern="0" smtClean="0">
                <a:solidFill>
                  <a:srgbClr val="0000FF"/>
                </a:solidFill>
                <a:latin typeface="Arial" charset="0"/>
              </a:rPr>
              <a:t>kết</a:t>
            </a:r>
          </a:p>
          <a:p>
            <a:pPr indent="-457200" algn="just" eaLnBrk="1" hangingPunct="1">
              <a:lnSpc>
                <a:spcPct val="105000"/>
              </a:lnSpc>
              <a:spcBef>
                <a:spcPts val="600"/>
              </a:spcBef>
              <a:spcAft>
                <a:spcPts val="0"/>
              </a:spcAft>
              <a:buClr>
                <a:srgbClr val="FF0000"/>
              </a:buClr>
              <a:buFont typeface="Wingdings" pitchFamily="2" charset="2"/>
              <a:buChar char="Ø"/>
              <a:defRPr/>
            </a:pPr>
            <a:r>
              <a:rPr lang="nb-NO" sz="1900" b="1" kern="0">
                <a:solidFill>
                  <a:srgbClr val="0000FF"/>
                </a:solidFill>
                <a:latin typeface="Arial" charset="0"/>
              </a:rPr>
              <a:t>Điều </a:t>
            </a:r>
            <a:r>
              <a:rPr lang="nb-NO" sz="1900" b="1" kern="0">
                <a:solidFill>
                  <a:srgbClr val="0000FF"/>
                </a:solidFill>
                <a:latin typeface="Arial" charset="0"/>
              </a:rPr>
              <a:t>56. Sử dụng tài sản </a:t>
            </a:r>
            <a:r>
              <a:rPr lang="nb-NO" sz="1900" b="1" kern="0">
                <a:solidFill>
                  <a:srgbClr val="0000FF"/>
                </a:solidFill>
                <a:latin typeface="Arial" charset="0"/>
              </a:rPr>
              <a:t>công </a:t>
            </a:r>
            <a:r>
              <a:rPr lang="nb-NO" sz="1900" b="1" kern="0" smtClean="0">
                <a:solidFill>
                  <a:srgbClr val="0000FF"/>
                </a:solidFill>
                <a:latin typeface="Arial" charset="0"/>
              </a:rPr>
              <a:t>vào </a:t>
            </a:r>
            <a:r>
              <a:rPr lang="nb-NO" sz="1900" b="1" kern="0">
                <a:solidFill>
                  <a:srgbClr val="0000FF"/>
                </a:solidFill>
                <a:latin typeface="Arial" charset="0"/>
              </a:rPr>
              <a:t>mục đích kinh </a:t>
            </a:r>
            <a:r>
              <a:rPr lang="nb-NO" sz="1900" b="1" kern="0">
                <a:solidFill>
                  <a:srgbClr val="0000FF"/>
                </a:solidFill>
                <a:latin typeface="Arial" charset="0"/>
              </a:rPr>
              <a:t>doanh</a:t>
            </a:r>
          </a:p>
          <a:p>
            <a:pPr indent="-457200" algn="just" eaLnBrk="1" hangingPunct="1">
              <a:lnSpc>
                <a:spcPct val="105000"/>
              </a:lnSpc>
              <a:spcBef>
                <a:spcPts val="600"/>
              </a:spcBef>
              <a:spcAft>
                <a:spcPts val="0"/>
              </a:spcAft>
              <a:buClr>
                <a:srgbClr val="FF0000"/>
              </a:buClr>
              <a:buFont typeface="Wingdings" pitchFamily="2" charset="2"/>
              <a:buChar char="Ø"/>
              <a:defRPr/>
            </a:pPr>
            <a:r>
              <a:rPr lang="nb-NO" sz="1900" b="1" kern="0">
                <a:solidFill>
                  <a:srgbClr val="0000FF"/>
                </a:solidFill>
                <a:latin typeface="Arial" charset="0"/>
              </a:rPr>
              <a:t>Điều </a:t>
            </a:r>
            <a:r>
              <a:rPr lang="nb-NO" sz="1900" b="1" kern="0">
                <a:solidFill>
                  <a:srgbClr val="0000FF"/>
                </a:solidFill>
                <a:latin typeface="Arial" charset="0"/>
              </a:rPr>
              <a:t>57. Sử dụng tài sản </a:t>
            </a:r>
            <a:r>
              <a:rPr lang="nb-NO" sz="1900" b="1" kern="0">
                <a:solidFill>
                  <a:srgbClr val="0000FF"/>
                </a:solidFill>
                <a:latin typeface="Arial" charset="0"/>
              </a:rPr>
              <a:t>công </a:t>
            </a:r>
            <a:r>
              <a:rPr lang="nb-NO" sz="1900" b="1" kern="0" smtClean="0">
                <a:solidFill>
                  <a:srgbClr val="0000FF"/>
                </a:solidFill>
                <a:latin typeface="Arial" charset="0"/>
              </a:rPr>
              <a:t>vào </a:t>
            </a:r>
            <a:r>
              <a:rPr lang="nb-NO" sz="1900" b="1" kern="0">
                <a:solidFill>
                  <a:srgbClr val="0000FF"/>
                </a:solidFill>
                <a:latin typeface="Arial" charset="0"/>
              </a:rPr>
              <a:t>mục đích cho </a:t>
            </a:r>
            <a:r>
              <a:rPr lang="nb-NO" sz="1900" b="1" kern="0">
                <a:solidFill>
                  <a:srgbClr val="0000FF"/>
                </a:solidFill>
                <a:latin typeface="Arial" charset="0"/>
              </a:rPr>
              <a:t>thuê</a:t>
            </a:r>
          </a:p>
          <a:p>
            <a:pPr indent="-457200" algn="just" eaLnBrk="1" hangingPunct="1">
              <a:lnSpc>
                <a:spcPct val="105000"/>
              </a:lnSpc>
              <a:spcBef>
                <a:spcPts val="600"/>
              </a:spcBef>
              <a:spcAft>
                <a:spcPts val="0"/>
              </a:spcAft>
              <a:buClr>
                <a:srgbClr val="FF0000"/>
              </a:buClr>
              <a:buFont typeface="Wingdings" pitchFamily="2" charset="2"/>
              <a:buChar char="Ø"/>
              <a:defRPr/>
            </a:pPr>
            <a:r>
              <a:rPr lang="nb-NO" sz="1900" b="1" kern="0">
                <a:solidFill>
                  <a:srgbClr val="0000FF"/>
                </a:solidFill>
                <a:latin typeface="Arial" charset="0"/>
              </a:rPr>
              <a:t>Điều </a:t>
            </a:r>
            <a:r>
              <a:rPr lang="nb-NO" sz="1900" b="1" kern="0">
                <a:solidFill>
                  <a:srgbClr val="0000FF"/>
                </a:solidFill>
                <a:latin typeface="Arial" charset="0"/>
              </a:rPr>
              <a:t>58. Sử dụng tài sản </a:t>
            </a:r>
            <a:r>
              <a:rPr lang="nb-NO" sz="1900" b="1" kern="0">
                <a:solidFill>
                  <a:srgbClr val="0000FF"/>
                </a:solidFill>
                <a:latin typeface="Arial" charset="0"/>
              </a:rPr>
              <a:t>công </a:t>
            </a:r>
            <a:r>
              <a:rPr lang="nb-NO" sz="1900" b="1" kern="0" smtClean="0">
                <a:solidFill>
                  <a:srgbClr val="0000FF"/>
                </a:solidFill>
                <a:latin typeface="Arial" charset="0"/>
              </a:rPr>
              <a:t>vào </a:t>
            </a:r>
            <a:r>
              <a:rPr lang="nb-NO" sz="1900" b="1" kern="0">
                <a:solidFill>
                  <a:srgbClr val="0000FF"/>
                </a:solidFill>
                <a:latin typeface="Arial" charset="0"/>
              </a:rPr>
              <a:t>mục đích liên doanh, </a:t>
            </a:r>
            <a:r>
              <a:rPr lang="nb-NO" sz="1900" b="1" kern="0">
                <a:solidFill>
                  <a:srgbClr val="0000FF"/>
                </a:solidFill>
                <a:latin typeface="Arial" charset="0"/>
              </a:rPr>
              <a:t>liên </a:t>
            </a:r>
            <a:r>
              <a:rPr lang="nb-NO" sz="1900" b="1" kern="0" smtClean="0">
                <a:solidFill>
                  <a:srgbClr val="0000FF"/>
                </a:solidFill>
                <a:latin typeface="Arial" charset="0"/>
              </a:rPr>
              <a:t>kết</a:t>
            </a:r>
          </a:p>
          <a:p>
            <a:pPr indent="-457200" algn="just" eaLnBrk="1" hangingPunct="1">
              <a:lnSpc>
                <a:spcPct val="105000"/>
              </a:lnSpc>
              <a:spcBef>
                <a:spcPts val="600"/>
              </a:spcBef>
              <a:spcAft>
                <a:spcPts val="0"/>
              </a:spcAft>
              <a:buClr>
                <a:srgbClr val="FF0000"/>
              </a:buClr>
              <a:buFont typeface="Wingdings" pitchFamily="2" charset="2"/>
              <a:buChar char="Ø"/>
              <a:defRPr/>
            </a:pPr>
            <a:r>
              <a:rPr lang="nb-NO" sz="1900" b="1" kern="0" smtClean="0">
                <a:solidFill>
                  <a:srgbClr val="FF0066"/>
                </a:solidFill>
                <a:latin typeface="Arial" charset="0"/>
              </a:rPr>
              <a:t>Điều </a:t>
            </a:r>
            <a:r>
              <a:rPr lang="nb-NO" sz="1900" b="1" kern="0">
                <a:solidFill>
                  <a:srgbClr val="FF0066"/>
                </a:solidFill>
                <a:latin typeface="Arial" charset="0"/>
              </a:rPr>
              <a:t>59. Thống kê, kế toán, kiểm kê, đánh giá lại, báo cáo tài sản công tại đơn vị sự nghiệp </a:t>
            </a:r>
            <a:r>
              <a:rPr lang="nb-NO" sz="1900" b="1" kern="0">
                <a:solidFill>
                  <a:srgbClr val="FF0066"/>
                </a:solidFill>
                <a:latin typeface="Arial" charset="0"/>
              </a:rPr>
              <a:t>công </a:t>
            </a:r>
            <a:r>
              <a:rPr lang="nb-NO" sz="1900" b="1" kern="0" smtClean="0">
                <a:solidFill>
                  <a:srgbClr val="FF0066"/>
                </a:solidFill>
                <a:latin typeface="Arial" charset="0"/>
              </a:rPr>
              <a:t>lập</a:t>
            </a:r>
          </a:p>
          <a:p>
            <a:pPr indent="-457200" algn="just" eaLnBrk="1" hangingPunct="1">
              <a:lnSpc>
                <a:spcPct val="105000"/>
              </a:lnSpc>
              <a:spcBef>
                <a:spcPts val="600"/>
              </a:spcBef>
              <a:spcAft>
                <a:spcPts val="0"/>
              </a:spcAft>
              <a:buClr>
                <a:srgbClr val="FF0000"/>
              </a:buClr>
              <a:buFont typeface="+mj-lt"/>
              <a:buAutoNum type="arabicPeriod"/>
              <a:defRPr/>
            </a:pPr>
            <a:r>
              <a:rPr lang="nb-NO" sz="1900" b="1" kern="0" smtClean="0">
                <a:solidFill>
                  <a:srgbClr val="0000FF"/>
                </a:solidFill>
                <a:latin typeface="Arial" charset="0"/>
              </a:rPr>
              <a:t>Tài </a:t>
            </a:r>
            <a:r>
              <a:rPr lang="nb-NO" sz="1900" b="1" kern="0">
                <a:solidFill>
                  <a:srgbClr val="0000FF"/>
                </a:solidFill>
                <a:latin typeface="Arial" charset="0"/>
              </a:rPr>
              <a:t>sản công tại đơn vị sự nghiệp công lập phải được thống kê, kế toán kịp thời, đầy đủ theo quy định của pháp luật về kế toán, pháp luật về thống kê và pháp luật có </a:t>
            </a:r>
            <a:r>
              <a:rPr lang="nb-NO" sz="1900" b="1" kern="0">
                <a:solidFill>
                  <a:srgbClr val="0000FF"/>
                </a:solidFill>
                <a:latin typeface="Arial" charset="0"/>
              </a:rPr>
              <a:t>liên </a:t>
            </a:r>
            <a:r>
              <a:rPr lang="nb-NO" sz="1900" b="1" kern="0" smtClean="0">
                <a:solidFill>
                  <a:srgbClr val="0000FF"/>
                </a:solidFill>
                <a:latin typeface="Arial" charset="0"/>
              </a:rPr>
              <a:t>quan.</a:t>
            </a:r>
          </a:p>
          <a:p>
            <a:pPr indent="-457200" algn="just" eaLnBrk="1" hangingPunct="1">
              <a:lnSpc>
                <a:spcPct val="105000"/>
              </a:lnSpc>
              <a:spcBef>
                <a:spcPts val="600"/>
              </a:spcBef>
              <a:spcAft>
                <a:spcPts val="0"/>
              </a:spcAft>
              <a:buClr>
                <a:srgbClr val="FF0000"/>
              </a:buClr>
              <a:buFont typeface="+mj-lt"/>
              <a:buAutoNum type="arabicPeriod"/>
              <a:defRPr/>
            </a:pPr>
            <a:r>
              <a:rPr lang="nb-NO" sz="1900" b="1" kern="0" smtClean="0">
                <a:solidFill>
                  <a:srgbClr val="0000FF"/>
                </a:solidFill>
                <a:latin typeface="Arial" charset="0"/>
              </a:rPr>
              <a:t>Việc </a:t>
            </a:r>
            <a:r>
              <a:rPr lang="nb-NO" sz="1900" b="1" kern="0">
                <a:solidFill>
                  <a:srgbClr val="0000FF"/>
                </a:solidFill>
                <a:latin typeface="Arial" charset="0"/>
              </a:rPr>
              <a:t>đánh giá lại giá </a:t>
            </a:r>
            <a:r>
              <a:rPr lang="nb-NO" sz="1900" b="1" kern="0">
                <a:solidFill>
                  <a:srgbClr val="0000FF"/>
                </a:solidFill>
                <a:latin typeface="Arial" charset="0"/>
              </a:rPr>
              <a:t>trị </a:t>
            </a:r>
            <a:r>
              <a:rPr lang="nb-NO" sz="1900" b="1" kern="0" smtClean="0">
                <a:solidFill>
                  <a:srgbClr val="0000FF"/>
                </a:solidFill>
                <a:latin typeface="Arial" charset="0"/>
              </a:rPr>
              <a:t>TSC được </a:t>
            </a:r>
            <a:r>
              <a:rPr lang="nb-NO" sz="1900" b="1" kern="0">
                <a:solidFill>
                  <a:srgbClr val="0000FF"/>
                </a:solidFill>
                <a:latin typeface="Arial" charset="0"/>
              </a:rPr>
              <a:t>thực hiện </a:t>
            </a:r>
            <a:r>
              <a:rPr lang="nb-NO" sz="1900" b="1" kern="0">
                <a:solidFill>
                  <a:srgbClr val="0000FF"/>
                </a:solidFill>
                <a:latin typeface="Arial" charset="0"/>
              </a:rPr>
              <a:t>trong </a:t>
            </a:r>
            <a:r>
              <a:rPr lang="nb-NO" sz="1900" b="1" kern="0" smtClean="0">
                <a:solidFill>
                  <a:srgbClr val="0000FF"/>
                </a:solidFill>
                <a:latin typeface="Arial" charset="0"/>
              </a:rPr>
              <a:t>các trường hợp:</a:t>
            </a:r>
          </a:p>
          <a:p>
            <a:pPr indent="-457200" algn="just" eaLnBrk="1" hangingPunct="1">
              <a:lnSpc>
                <a:spcPct val="105000"/>
              </a:lnSpc>
              <a:spcBef>
                <a:spcPts val="600"/>
              </a:spcBef>
              <a:spcAft>
                <a:spcPts val="0"/>
              </a:spcAft>
              <a:buClr>
                <a:srgbClr val="FF0000"/>
              </a:buClr>
              <a:buFont typeface="+mj-lt"/>
              <a:buAutoNum type="alphaLcParenR"/>
              <a:defRPr/>
            </a:pPr>
            <a:r>
              <a:rPr lang="nb-NO" sz="1900" b="1" kern="0" smtClean="0">
                <a:solidFill>
                  <a:srgbClr val="0000FF"/>
                </a:solidFill>
                <a:latin typeface="Arial" charset="0"/>
              </a:rPr>
              <a:t>Kiểm </a:t>
            </a:r>
            <a:r>
              <a:rPr lang="nb-NO" sz="1900" b="1" kern="0">
                <a:solidFill>
                  <a:srgbClr val="0000FF"/>
                </a:solidFill>
                <a:latin typeface="Arial" charset="0"/>
              </a:rPr>
              <a:t>kê, đánh giá </a:t>
            </a:r>
            <a:r>
              <a:rPr lang="nb-NO" sz="1900" b="1" kern="0">
                <a:solidFill>
                  <a:srgbClr val="0000FF"/>
                </a:solidFill>
                <a:latin typeface="Arial" charset="0"/>
              </a:rPr>
              <a:t>lại </a:t>
            </a:r>
            <a:r>
              <a:rPr lang="nb-NO" sz="1900" b="1" kern="0" smtClean="0">
                <a:solidFill>
                  <a:srgbClr val="0000FF"/>
                </a:solidFill>
                <a:latin typeface="Arial" charset="0"/>
              </a:rPr>
              <a:t>TSC theo </a:t>
            </a:r>
            <a:r>
              <a:rPr lang="nb-NO" sz="1900" b="1" kern="0">
                <a:solidFill>
                  <a:srgbClr val="0000FF"/>
                </a:solidFill>
                <a:latin typeface="Arial" charset="0"/>
              </a:rPr>
              <a:t>quyết định của Thủ tướng </a:t>
            </a:r>
            <a:r>
              <a:rPr lang="nb-NO" sz="1900" b="1" kern="0">
                <a:solidFill>
                  <a:srgbClr val="0000FF"/>
                </a:solidFill>
                <a:latin typeface="Arial" charset="0"/>
              </a:rPr>
              <a:t>Chính </a:t>
            </a:r>
            <a:r>
              <a:rPr lang="nb-NO" sz="1900" b="1" kern="0" smtClean="0">
                <a:solidFill>
                  <a:srgbClr val="0000FF"/>
                </a:solidFill>
                <a:latin typeface="Arial" charset="0"/>
              </a:rPr>
              <a:t>phủ;</a:t>
            </a:r>
          </a:p>
          <a:p>
            <a:pPr indent="-457200" algn="just" eaLnBrk="1" hangingPunct="1">
              <a:lnSpc>
                <a:spcPct val="105000"/>
              </a:lnSpc>
              <a:spcBef>
                <a:spcPts val="600"/>
              </a:spcBef>
              <a:spcAft>
                <a:spcPts val="0"/>
              </a:spcAft>
              <a:buClr>
                <a:srgbClr val="FF0000"/>
              </a:buClr>
              <a:buFont typeface="+mj-lt"/>
              <a:buAutoNum type="alphaLcParenR"/>
              <a:defRPr/>
            </a:pPr>
            <a:r>
              <a:rPr lang="nb-NO" sz="1900" b="1" kern="0" smtClean="0">
                <a:solidFill>
                  <a:srgbClr val="0000FF"/>
                </a:solidFill>
                <a:latin typeface="Arial" charset="0"/>
              </a:rPr>
              <a:t>Nâng </a:t>
            </a:r>
            <a:r>
              <a:rPr lang="nb-NO" sz="1900" b="1" kern="0">
                <a:solidFill>
                  <a:srgbClr val="0000FF"/>
                </a:solidFill>
                <a:latin typeface="Arial" charset="0"/>
              </a:rPr>
              <a:t>cấp, mở rộng tài sản theo dự án được cơ quan, người có thẩm quyền </a:t>
            </a:r>
            <a:r>
              <a:rPr lang="nb-NO" sz="1900" b="1" kern="0">
                <a:solidFill>
                  <a:srgbClr val="0000FF"/>
                </a:solidFill>
                <a:latin typeface="Arial" charset="0"/>
              </a:rPr>
              <a:t>phê </a:t>
            </a:r>
            <a:r>
              <a:rPr lang="nb-NO" sz="1900" b="1" kern="0" smtClean="0">
                <a:solidFill>
                  <a:srgbClr val="0000FF"/>
                </a:solidFill>
                <a:latin typeface="Arial" charset="0"/>
              </a:rPr>
              <a:t>duyệt;</a:t>
            </a:r>
          </a:p>
          <a:p>
            <a:pPr indent="-457200" algn="just" eaLnBrk="1" hangingPunct="1">
              <a:lnSpc>
                <a:spcPct val="105000"/>
              </a:lnSpc>
              <a:spcBef>
                <a:spcPts val="600"/>
              </a:spcBef>
              <a:spcAft>
                <a:spcPts val="0"/>
              </a:spcAft>
              <a:buClr>
                <a:srgbClr val="FF0000"/>
              </a:buClr>
              <a:buFont typeface="+mj-lt"/>
              <a:buAutoNum type="alphaLcParenR"/>
              <a:defRPr/>
            </a:pPr>
            <a:r>
              <a:rPr lang="nb-NO" sz="1900" b="1" kern="0" smtClean="0">
                <a:solidFill>
                  <a:srgbClr val="0000FF"/>
                </a:solidFill>
                <a:latin typeface="Arial" charset="0"/>
              </a:rPr>
              <a:t>Giao</a:t>
            </a:r>
            <a:r>
              <a:rPr lang="nb-NO" sz="1900" b="1" kern="0">
                <a:solidFill>
                  <a:srgbClr val="0000FF"/>
                </a:solidFill>
                <a:latin typeface="Arial" charset="0"/>
              </a:rPr>
              <a:t>, kiểm kê, điều chuyển tài sản mà tài sản đó chưa được hạch toán trên sổ kế </a:t>
            </a:r>
            <a:r>
              <a:rPr lang="nb-NO" sz="1900" b="1" kern="0">
                <a:solidFill>
                  <a:srgbClr val="0000FF"/>
                </a:solidFill>
                <a:latin typeface="Arial" charset="0"/>
              </a:rPr>
              <a:t>toán</a:t>
            </a:r>
            <a:r>
              <a:rPr lang="nb-NO" sz="1900" b="1" kern="0" smtClean="0">
                <a:solidFill>
                  <a:srgbClr val="0000FF"/>
                </a:solidFill>
                <a:latin typeface="Arial" charset="0"/>
              </a:rPr>
              <a:t>;</a:t>
            </a:r>
            <a:endParaRPr lang="en-US" sz="1900" b="1" kern="0">
              <a:solidFill>
                <a:srgbClr val="0000FF"/>
              </a:solidFill>
              <a:latin typeface="Arial" charset="0"/>
            </a:endParaRPr>
          </a:p>
        </p:txBody>
      </p:sp>
      <p:sp>
        <p:nvSpPr>
          <p:cNvPr id="5" name="Title 1"/>
          <p:cNvSpPr>
            <a:spLocks noGrp="1"/>
          </p:cNvSpPr>
          <p:nvPr>
            <p:ph type="title"/>
          </p:nvPr>
        </p:nvSpPr>
        <p:spPr>
          <a:xfrm>
            <a:off x="234950" y="152400"/>
            <a:ext cx="8680450" cy="914400"/>
          </a:xfrm>
        </p:spPr>
        <p:txBody>
          <a:bodyPr anchor="ctr"/>
          <a:lstStyle/>
          <a:p>
            <a:pPr algn="ctr"/>
            <a:r>
              <a:rPr lang="nb-NO" sz="2400" b="1" smtClean="0">
                <a:solidFill>
                  <a:srgbClr val="FF0000"/>
                </a:solidFill>
                <a:latin typeface="Arial" panose="020B0604020202020204" pitchFamily="34" charset="0"/>
                <a:cs typeface="Arial" panose="020B0604020202020204" pitchFamily="34" charset="0"/>
              </a:rPr>
              <a:t>Mục </a:t>
            </a:r>
            <a:r>
              <a:rPr lang="nb-NO" sz="2400" b="1">
                <a:solidFill>
                  <a:srgbClr val="FF0000"/>
                </a:solidFill>
                <a:latin typeface="Arial" panose="020B0604020202020204" pitchFamily="34" charset="0"/>
                <a:cs typeface="Arial" panose="020B0604020202020204" pitchFamily="34" charset="0"/>
              </a:rPr>
              <a:t>4. CHẾ ĐỘ QUẢN LÝ, SỬ DỤNG TÀI SẢN </a:t>
            </a:r>
            <a:r>
              <a:rPr lang="nb-NO" sz="2400" b="1">
                <a:solidFill>
                  <a:srgbClr val="FF0000"/>
                </a:solidFill>
                <a:latin typeface="Arial" panose="020B0604020202020204" pitchFamily="34" charset="0"/>
                <a:cs typeface="Arial" panose="020B0604020202020204" pitchFamily="34" charset="0"/>
              </a:rPr>
              <a:t>CÔNG </a:t>
            </a:r>
            <a:r>
              <a:rPr lang="nb-NO" sz="2400" b="1" smtClean="0">
                <a:solidFill>
                  <a:srgbClr val="FF0000"/>
                </a:solidFill>
                <a:latin typeface="Arial" panose="020B0604020202020204" pitchFamily="34" charset="0"/>
                <a:cs typeface="Arial" panose="020B0604020202020204" pitchFamily="34" charset="0"/>
              </a:rPr>
              <a:t/>
            </a:r>
            <a:br>
              <a:rPr lang="nb-NO" sz="2400" b="1" smtClean="0">
                <a:solidFill>
                  <a:srgbClr val="FF0000"/>
                </a:solidFill>
                <a:latin typeface="Arial" panose="020B0604020202020204" pitchFamily="34" charset="0"/>
                <a:cs typeface="Arial" panose="020B0604020202020204" pitchFamily="34" charset="0"/>
              </a:rPr>
            </a:br>
            <a:r>
              <a:rPr lang="nb-NO" sz="2400" b="1" smtClean="0">
                <a:solidFill>
                  <a:srgbClr val="FF0000"/>
                </a:solidFill>
                <a:latin typeface="Arial" panose="020B0604020202020204" pitchFamily="34" charset="0"/>
                <a:cs typeface="Arial" panose="020B0604020202020204" pitchFamily="34" charset="0"/>
              </a:rPr>
              <a:t>TẠI </a:t>
            </a:r>
            <a:r>
              <a:rPr lang="nb-NO" sz="2400" b="1">
                <a:solidFill>
                  <a:srgbClr val="FF0000"/>
                </a:solidFill>
                <a:latin typeface="Arial" panose="020B0604020202020204" pitchFamily="34" charset="0"/>
                <a:cs typeface="Arial" panose="020B0604020202020204" pitchFamily="34" charset="0"/>
              </a:rPr>
              <a:t>ĐƠN VỊ SỰ NGHIỆP CÔNG LẬP</a:t>
            </a:r>
            <a:endParaRPr lang="en-US" sz="24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53300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mj-lt"/>
              <a:buAutoNum type="alphaLcParenR" startAt="4"/>
              <a:defRPr/>
            </a:pPr>
            <a:r>
              <a:rPr lang="nb-NO" sz="1950" b="1" kern="0" smtClean="0">
                <a:solidFill>
                  <a:srgbClr val="0000FF"/>
                </a:solidFill>
                <a:latin typeface="Arial" charset="0"/>
              </a:rPr>
              <a:t>Bán</a:t>
            </a:r>
            <a:r>
              <a:rPr lang="nb-NO" sz="1950" b="1" kern="0">
                <a:solidFill>
                  <a:srgbClr val="0000FF"/>
                </a:solidFill>
                <a:latin typeface="Arial" charset="0"/>
              </a:rPr>
              <a:t>, thanh lý tài </a:t>
            </a:r>
            <a:r>
              <a:rPr lang="nb-NO" sz="1950" b="1" kern="0">
                <a:solidFill>
                  <a:srgbClr val="0000FF"/>
                </a:solidFill>
                <a:latin typeface="Arial" charset="0"/>
              </a:rPr>
              <a:t>sản </a:t>
            </a:r>
            <a:r>
              <a:rPr lang="nb-NO" sz="1950" b="1" kern="0" smtClean="0">
                <a:solidFill>
                  <a:srgbClr val="0000FF"/>
                </a:solidFill>
                <a:latin typeface="Arial" charset="0"/>
              </a:rPr>
              <a:t>công;</a:t>
            </a:r>
          </a:p>
          <a:p>
            <a:pPr marL="577850" indent="-468313" algn="just" eaLnBrk="1" hangingPunct="1">
              <a:lnSpc>
                <a:spcPct val="105000"/>
              </a:lnSpc>
              <a:spcBef>
                <a:spcPts val="600"/>
              </a:spcBef>
              <a:spcAft>
                <a:spcPts val="0"/>
              </a:spcAft>
              <a:buClr>
                <a:srgbClr val="FF0000"/>
              </a:buClr>
              <a:buNone/>
              <a:defRPr/>
            </a:pPr>
            <a:r>
              <a:rPr lang="nb-NO" sz="1950" b="1" kern="0" smtClean="0">
                <a:solidFill>
                  <a:srgbClr val="FF0000"/>
                </a:solidFill>
                <a:latin typeface="Arial" charset="0"/>
              </a:rPr>
              <a:t>đ</a:t>
            </a:r>
            <a:r>
              <a:rPr lang="nb-NO" sz="1950" b="1" kern="0">
                <a:solidFill>
                  <a:srgbClr val="FF0000"/>
                </a:solidFill>
                <a:latin typeface="Arial" charset="0"/>
              </a:rPr>
              <a:t>)</a:t>
            </a:r>
            <a:r>
              <a:rPr lang="nb-NO" sz="1950" b="1" kern="0">
                <a:solidFill>
                  <a:srgbClr val="0000FF"/>
                </a:solidFill>
                <a:latin typeface="Arial" charset="0"/>
              </a:rPr>
              <a:t> </a:t>
            </a:r>
            <a:r>
              <a:rPr lang="nb-NO" sz="1950" b="1" kern="0" smtClean="0">
                <a:solidFill>
                  <a:srgbClr val="0000FF"/>
                </a:solidFill>
                <a:latin typeface="Arial" charset="0"/>
              </a:rPr>
              <a:t>  Tài </a:t>
            </a:r>
            <a:r>
              <a:rPr lang="nb-NO" sz="1950" b="1" kern="0">
                <a:solidFill>
                  <a:srgbClr val="0000FF"/>
                </a:solidFill>
                <a:latin typeface="Arial" charset="0"/>
              </a:rPr>
              <a:t>sản bị hư hỏng nghiêm trọng do thiên tai, hoả hoạn hoặc nguyên </a:t>
            </a:r>
            <a:r>
              <a:rPr lang="nb-NO" sz="1950" b="1" kern="0">
                <a:solidFill>
                  <a:srgbClr val="0000FF"/>
                </a:solidFill>
                <a:latin typeface="Arial" charset="0"/>
              </a:rPr>
              <a:t>nhân </a:t>
            </a:r>
            <a:r>
              <a:rPr lang="nb-NO" sz="1950" b="1" kern="0" smtClean="0">
                <a:solidFill>
                  <a:srgbClr val="0000FF"/>
                </a:solidFill>
                <a:latin typeface="Arial" charset="0"/>
              </a:rPr>
              <a:t>khác;</a:t>
            </a:r>
          </a:p>
          <a:p>
            <a:pPr marL="577850" indent="-468313" algn="just" eaLnBrk="1" hangingPunct="1">
              <a:lnSpc>
                <a:spcPct val="105000"/>
              </a:lnSpc>
              <a:spcBef>
                <a:spcPts val="600"/>
              </a:spcBef>
              <a:spcAft>
                <a:spcPts val="0"/>
              </a:spcAft>
              <a:buClr>
                <a:srgbClr val="FF0000"/>
              </a:buClr>
              <a:buAutoNum type="alphaLcParenR" startAt="5"/>
              <a:defRPr/>
            </a:pPr>
            <a:r>
              <a:rPr lang="nb-NO" sz="1950" b="1" kern="0" smtClean="0">
                <a:solidFill>
                  <a:srgbClr val="0000FF"/>
                </a:solidFill>
                <a:latin typeface="Arial" charset="0"/>
              </a:rPr>
              <a:t>Sử </a:t>
            </a:r>
            <a:r>
              <a:rPr lang="nb-NO" sz="1950" b="1" kern="0">
                <a:solidFill>
                  <a:srgbClr val="0000FF"/>
                </a:solidFill>
                <a:latin typeface="Arial" charset="0"/>
              </a:rPr>
              <a:t>dụng tài sản để liên doanh, liên kết, bảo đảm thực hiện nghĩa vụ </a:t>
            </a:r>
            <a:r>
              <a:rPr lang="nb-NO" sz="1950" b="1" kern="0">
                <a:solidFill>
                  <a:srgbClr val="0000FF"/>
                </a:solidFill>
                <a:latin typeface="Arial" charset="0"/>
              </a:rPr>
              <a:t>dân </a:t>
            </a:r>
            <a:r>
              <a:rPr lang="nb-NO" sz="1950" b="1" kern="0" smtClean="0">
                <a:solidFill>
                  <a:srgbClr val="0000FF"/>
                </a:solidFill>
                <a:latin typeface="Arial" charset="0"/>
              </a:rPr>
              <a:t>sự;</a:t>
            </a:r>
          </a:p>
          <a:p>
            <a:pPr indent="-461963" algn="just" eaLnBrk="1" hangingPunct="1">
              <a:lnSpc>
                <a:spcPct val="105000"/>
              </a:lnSpc>
              <a:spcBef>
                <a:spcPts val="600"/>
              </a:spcBef>
              <a:spcAft>
                <a:spcPts val="0"/>
              </a:spcAft>
              <a:buClr>
                <a:srgbClr val="FF0000"/>
              </a:buClr>
              <a:buAutoNum type="alphaLcParenR" startAt="7"/>
              <a:defRPr/>
            </a:pPr>
            <a:r>
              <a:rPr lang="nb-NO" sz="1950" b="1" kern="0" smtClean="0">
                <a:solidFill>
                  <a:srgbClr val="0000FF"/>
                </a:solidFill>
                <a:latin typeface="Arial" charset="0"/>
              </a:rPr>
              <a:t>Xử </a:t>
            </a:r>
            <a:r>
              <a:rPr lang="nb-NO" sz="1950" b="1" kern="0">
                <a:solidFill>
                  <a:srgbClr val="0000FF"/>
                </a:solidFill>
                <a:latin typeface="Arial" charset="0"/>
              </a:rPr>
              <a:t>lý tài sản công khi chuyển đổi mô hình hoạt động của đơn vị sự nghiệp </a:t>
            </a:r>
            <a:r>
              <a:rPr lang="nb-NO" sz="1950" b="1" kern="0">
                <a:solidFill>
                  <a:srgbClr val="0000FF"/>
                </a:solidFill>
                <a:latin typeface="Arial" charset="0"/>
              </a:rPr>
              <a:t>công </a:t>
            </a:r>
            <a:r>
              <a:rPr lang="nb-NO" sz="1950" b="1" kern="0" smtClean="0">
                <a:solidFill>
                  <a:srgbClr val="0000FF"/>
                </a:solidFill>
                <a:latin typeface="Arial" charset="0"/>
              </a:rPr>
              <a:t>lập;</a:t>
            </a:r>
          </a:p>
          <a:p>
            <a:pPr indent="-461963" algn="just" eaLnBrk="1" hangingPunct="1">
              <a:lnSpc>
                <a:spcPct val="105000"/>
              </a:lnSpc>
              <a:spcBef>
                <a:spcPts val="600"/>
              </a:spcBef>
              <a:spcAft>
                <a:spcPts val="0"/>
              </a:spcAft>
              <a:buClr>
                <a:srgbClr val="FF0000"/>
              </a:buClr>
              <a:buAutoNum type="alphaLcParenR" startAt="7"/>
              <a:defRPr/>
            </a:pPr>
            <a:r>
              <a:rPr lang="nb-NO" sz="1950" b="1" kern="0" smtClean="0">
                <a:solidFill>
                  <a:srgbClr val="0000FF"/>
                </a:solidFill>
                <a:latin typeface="Arial" charset="0"/>
              </a:rPr>
              <a:t>Trường </a:t>
            </a:r>
            <a:r>
              <a:rPr lang="nb-NO" sz="1950" b="1" kern="0">
                <a:solidFill>
                  <a:srgbClr val="0000FF"/>
                </a:solidFill>
                <a:latin typeface="Arial" charset="0"/>
              </a:rPr>
              <a:t>hợp khác theo quy định của </a:t>
            </a:r>
            <a:r>
              <a:rPr lang="nb-NO" sz="1950" b="1" kern="0">
                <a:solidFill>
                  <a:srgbClr val="0000FF"/>
                </a:solidFill>
                <a:latin typeface="Arial" charset="0"/>
              </a:rPr>
              <a:t>pháp </a:t>
            </a:r>
            <a:r>
              <a:rPr lang="nb-NO" sz="1950" b="1" kern="0" smtClean="0">
                <a:solidFill>
                  <a:srgbClr val="0000FF"/>
                </a:solidFill>
                <a:latin typeface="Arial" charset="0"/>
              </a:rPr>
              <a:t>luật.</a:t>
            </a:r>
          </a:p>
          <a:p>
            <a:pPr marL="566737" indent="-457200" algn="just" eaLnBrk="1" hangingPunct="1">
              <a:lnSpc>
                <a:spcPct val="105000"/>
              </a:lnSpc>
              <a:spcBef>
                <a:spcPts val="600"/>
              </a:spcBef>
              <a:spcAft>
                <a:spcPts val="0"/>
              </a:spcAft>
              <a:buClr>
                <a:srgbClr val="FF0000"/>
              </a:buClr>
              <a:buFont typeface="+mj-lt"/>
              <a:buAutoNum type="arabicPeriod" startAt="3"/>
              <a:defRPr/>
            </a:pPr>
            <a:r>
              <a:rPr lang="nb-NO" sz="1950" b="1" kern="0" smtClean="0">
                <a:solidFill>
                  <a:srgbClr val="0000FF"/>
                </a:solidFill>
                <a:latin typeface="Arial" charset="0"/>
              </a:rPr>
              <a:t>Việc </a:t>
            </a:r>
            <a:r>
              <a:rPr lang="nb-NO" sz="1950" b="1" kern="0">
                <a:solidFill>
                  <a:srgbClr val="0000FF"/>
                </a:solidFill>
                <a:latin typeface="Arial" charset="0"/>
              </a:rPr>
              <a:t>đánh giá lại giá trị tài sản công được thực hiện theo quy định của Luật này, pháp luật về kế toán và pháp luật có </a:t>
            </a:r>
            <a:r>
              <a:rPr lang="nb-NO" sz="1950" b="1" kern="0">
                <a:solidFill>
                  <a:srgbClr val="0000FF"/>
                </a:solidFill>
                <a:latin typeface="Arial" charset="0"/>
              </a:rPr>
              <a:t>liên </a:t>
            </a:r>
            <a:r>
              <a:rPr lang="nb-NO" sz="1950" b="1" kern="0" smtClean="0">
                <a:solidFill>
                  <a:srgbClr val="0000FF"/>
                </a:solidFill>
                <a:latin typeface="Arial" charset="0"/>
              </a:rPr>
              <a:t>quan.</a:t>
            </a:r>
          </a:p>
          <a:p>
            <a:pPr marL="566737" indent="-457200" algn="just" eaLnBrk="1" hangingPunct="1">
              <a:lnSpc>
                <a:spcPct val="105000"/>
              </a:lnSpc>
              <a:spcBef>
                <a:spcPts val="600"/>
              </a:spcBef>
              <a:spcAft>
                <a:spcPts val="0"/>
              </a:spcAft>
              <a:buClr>
                <a:srgbClr val="FF0000"/>
              </a:buClr>
              <a:buFont typeface="+mj-lt"/>
              <a:buAutoNum type="arabicPeriod" startAt="3"/>
              <a:defRPr/>
            </a:pPr>
            <a:r>
              <a:rPr lang="nb-NO" sz="1950" b="1" kern="0" smtClean="0">
                <a:solidFill>
                  <a:srgbClr val="0000FF"/>
                </a:solidFill>
                <a:latin typeface="Arial" charset="0"/>
              </a:rPr>
              <a:t>Đơn </a:t>
            </a:r>
            <a:r>
              <a:rPr lang="nb-NO" sz="1950" b="1" kern="0">
                <a:solidFill>
                  <a:srgbClr val="0000FF"/>
                </a:solidFill>
                <a:latin typeface="Arial" charset="0"/>
              </a:rPr>
              <a:t>vị sự nghiệp công lập được giao quản lý, sử dụng tài sản công có trách nhiệm kiểm kê tài sản vào cuối kỳ kế toán năm và kiểm kê theo quyết định kiểm kê, đánh giá lại tài sản công của Thủ tướng Chính phủ, xác định tài sản thừa, thiếu và nguyên nhân để xử lý theo quy định của pháp luật; thực hiện báo cáo tình hình quản lý, sử dụng tài sản </a:t>
            </a:r>
            <a:r>
              <a:rPr lang="nb-NO" sz="1950" b="1" kern="0">
                <a:solidFill>
                  <a:srgbClr val="0000FF"/>
                </a:solidFill>
                <a:latin typeface="Arial" charset="0"/>
              </a:rPr>
              <a:t>công</a:t>
            </a:r>
            <a:r>
              <a:rPr lang="nb-NO" sz="1950" b="1" kern="0" smtClean="0">
                <a:solidFill>
                  <a:srgbClr val="0000FF"/>
                </a:solidFill>
                <a:latin typeface="Arial" charset="0"/>
              </a:rPr>
              <a:t>.</a:t>
            </a:r>
            <a:endParaRPr lang="en-US" sz="1950" b="1" kern="0">
              <a:solidFill>
                <a:srgbClr val="0000FF"/>
              </a:solidFill>
              <a:latin typeface="Arial" charset="0"/>
            </a:endParaRPr>
          </a:p>
        </p:txBody>
      </p:sp>
      <p:sp>
        <p:nvSpPr>
          <p:cNvPr id="5" name="Title 1"/>
          <p:cNvSpPr>
            <a:spLocks noGrp="1"/>
          </p:cNvSpPr>
          <p:nvPr>
            <p:ph type="title"/>
          </p:nvPr>
        </p:nvSpPr>
        <p:spPr>
          <a:xfrm>
            <a:off x="234950" y="152400"/>
            <a:ext cx="8680450" cy="914400"/>
          </a:xfrm>
        </p:spPr>
        <p:txBody>
          <a:bodyPr anchor="ctr"/>
          <a:lstStyle/>
          <a:p>
            <a:pPr indent="-457200" algn="ctr" eaLnBrk="1" hangingPunct="1">
              <a:lnSpc>
                <a:spcPct val="105000"/>
              </a:lnSpc>
              <a:spcBef>
                <a:spcPts val="600"/>
              </a:spcBef>
              <a:spcAft>
                <a:spcPts val="0"/>
              </a:spcAft>
              <a:defRPr/>
            </a:pPr>
            <a:r>
              <a:rPr lang="nb-NO" sz="2400" b="1" smtClean="0">
                <a:solidFill>
                  <a:srgbClr val="FF0000"/>
                </a:solidFill>
                <a:latin typeface="Arial" panose="020B0604020202020204" pitchFamily="34" charset="0"/>
                <a:cs typeface="Arial" panose="020B0604020202020204" pitchFamily="34" charset="0"/>
              </a:rPr>
              <a:t>Điều </a:t>
            </a:r>
            <a:r>
              <a:rPr lang="nb-NO" sz="2400" b="1">
                <a:solidFill>
                  <a:srgbClr val="FF0000"/>
                </a:solidFill>
                <a:latin typeface="Arial" panose="020B0604020202020204" pitchFamily="34" charset="0"/>
                <a:cs typeface="Arial" panose="020B0604020202020204" pitchFamily="34" charset="0"/>
              </a:rPr>
              <a:t>59. Thống kê, kế toán, kiểm kê, đánh giá lại, báo cáo tài sản công tại đơn vị sự nghiệp công lập</a:t>
            </a:r>
          </a:p>
        </p:txBody>
      </p:sp>
    </p:spTree>
    <p:extLst>
      <p:ext uri="{BB962C8B-B14F-4D97-AF65-F5344CB8AC3E}">
        <p14:creationId xmlns:p14="http://schemas.microsoft.com/office/powerpoint/2010/main" val="27920041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nb-NO" sz="2500" b="1" smtClean="0">
                <a:solidFill>
                  <a:srgbClr val="FF0000"/>
                </a:solidFill>
                <a:latin typeface="Arial" panose="020B0604020202020204" pitchFamily="34" charset="0"/>
                <a:cs typeface="Arial" panose="020B0604020202020204" pitchFamily="34" charset="0"/>
              </a:rPr>
              <a:t>Điều </a:t>
            </a:r>
            <a:r>
              <a:rPr lang="nb-NO" sz="2500" b="1">
                <a:solidFill>
                  <a:srgbClr val="FF0000"/>
                </a:solidFill>
                <a:latin typeface="Arial" panose="020B0604020202020204" pitchFamily="34" charset="0"/>
                <a:cs typeface="Arial" panose="020B0604020202020204" pitchFamily="34" charset="0"/>
              </a:rPr>
              <a:t>60. Bảo dưỡng, sửa chữa tài sản công </a:t>
            </a:r>
            <a:r>
              <a:rPr lang="nb-NO" sz="2500" b="1">
                <a:solidFill>
                  <a:srgbClr val="FF0000"/>
                </a:solidFill>
                <a:latin typeface="Arial" panose="020B0604020202020204" pitchFamily="34" charset="0"/>
                <a:cs typeface="Arial" panose="020B0604020202020204" pitchFamily="34" charset="0"/>
              </a:rPr>
              <a:t>tại </a:t>
            </a:r>
            <a:r>
              <a:rPr lang="nb-NO" sz="2500" b="1" smtClean="0">
                <a:solidFill>
                  <a:srgbClr val="FF0000"/>
                </a:solidFill>
                <a:latin typeface="Arial" panose="020B0604020202020204" pitchFamily="34" charset="0"/>
                <a:cs typeface="Arial" panose="020B0604020202020204" pitchFamily="34" charset="0"/>
              </a:rPr>
              <a:t/>
            </a:r>
            <a:br>
              <a:rPr lang="nb-NO" sz="2500" b="1" smtClean="0">
                <a:solidFill>
                  <a:srgbClr val="FF0000"/>
                </a:solidFill>
                <a:latin typeface="Arial" panose="020B0604020202020204" pitchFamily="34" charset="0"/>
                <a:cs typeface="Arial" panose="020B0604020202020204" pitchFamily="34" charset="0"/>
              </a:rPr>
            </a:br>
            <a:r>
              <a:rPr lang="nb-NO" sz="2500" b="1" smtClean="0">
                <a:solidFill>
                  <a:srgbClr val="FF0000"/>
                </a:solidFill>
                <a:latin typeface="Arial" panose="020B0604020202020204" pitchFamily="34" charset="0"/>
                <a:cs typeface="Arial" panose="020B0604020202020204" pitchFamily="34" charset="0"/>
              </a:rPr>
              <a:t>đơn </a:t>
            </a:r>
            <a:r>
              <a:rPr lang="nb-NO" sz="2500" b="1">
                <a:solidFill>
                  <a:srgbClr val="FF0000"/>
                </a:solidFill>
                <a:latin typeface="Arial" panose="020B0604020202020204" pitchFamily="34" charset="0"/>
                <a:cs typeface="Arial" panose="020B0604020202020204" pitchFamily="34" charset="0"/>
              </a:rPr>
              <a:t>vị sự nghiệp công lập</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8000"/>
              </a:lnSpc>
              <a:spcBef>
                <a:spcPts val="800"/>
              </a:spcBef>
              <a:spcAft>
                <a:spcPts val="0"/>
              </a:spcAft>
              <a:buClr>
                <a:srgbClr val="FF0000"/>
              </a:buClr>
              <a:buFont typeface="+mj-lt"/>
              <a:buAutoNum type="arabicPeriod"/>
              <a:defRPr/>
            </a:pPr>
            <a:r>
              <a:rPr lang="nb-NO" sz="2300" b="1" kern="0" smtClean="0">
                <a:solidFill>
                  <a:srgbClr val="0000FF"/>
                </a:solidFill>
                <a:latin typeface="Arial" charset="0"/>
              </a:rPr>
              <a:t>Việc </a:t>
            </a:r>
            <a:r>
              <a:rPr lang="nb-NO" sz="2300" b="1" kern="0">
                <a:solidFill>
                  <a:srgbClr val="0000FF"/>
                </a:solidFill>
                <a:latin typeface="Arial" charset="0"/>
              </a:rPr>
              <a:t>bảo dưỡng, sửa chữa tài sản công tại đơn vị sự nghiệp công lập thực hiện theo quy định tại khoản 1 và khoản 3 Điều 39 của </a:t>
            </a:r>
            <a:r>
              <a:rPr lang="nb-NO" sz="2300" b="1" kern="0">
                <a:solidFill>
                  <a:srgbClr val="0000FF"/>
                </a:solidFill>
                <a:latin typeface="Arial" charset="0"/>
              </a:rPr>
              <a:t>Luật </a:t>
            </a:r>
            <a:r>
              <a:rPr lang="nb-NO" sz="2300" b="1" kern="0" smtClean="0">
                <a:solidFill>
                  <a:srgbClr val="0000FF"/>
                </a:solidFill>
                <a:latin typeface="Arial" charset="0"/>
              </a:rPr>
              <a:t>này.</a:t>
            </a:r>
          </a:p>
          <a:p>
            <a:pPr indent="-457200" algn="just" eaLnBrk="1" hangingPunct="1">
              <a:lnSpc>
                <a:spcPct val="108000"/>
              </a:lnSpc>
              <a:spcBef>
                <a:spcPts val="800"/>
              </a:spcBef>
              <a:spcAft>
                <a:spcPts val="0"/>
              </a:spcAft>
              <a:buClr>
                <a:srgbClr val="FF0000"/>
              </a:buClr>
              <a:buFont typeface="+mj-lt"/>
              <a:buAutoNum type="arabicPeriod"/>
              <a:defRPr/>
            </a:pPr>
            <a:r>
              <a:rPr lang="nb-NO" sz="2300" b="1" kern="0" smtClean="0">
                <a:solidFill>
                  <a:srgbClr val="0000FF"/>
                </a:solidFill>
                <a:latin typeface="Arial" charset="0"/>
              </a:rPr>
              <a:t>Kinh </a:t>
            </a:r>
            <a:r>
              <a:rPr lang="nb-NO" sz="2300" b="1" kern="0">
                <a:solidFill>
                  <a:srgbClr val="0000FF"/>
                </a:solidFill>
                <a:latin typeface="Arial" charset="0"/>
              </a:rPr>
              <a:t>phí bảo dưỡng, sửa chữa tài sản công tại đơn vị sự nghiệp công lập do đơn vị tự bảo đảm bằng nguồn kinh phí được phép sử dụng; đối với tài sản công chỉ được sử dụng vào mục đích kinh doanh, cho thuê, liên doanh, liên kết thì thực hiện theo quy định tại điểm g khoản 2 Điều 55 của Luật này.</a:t>
            </a:r>
            <a:endParaRPr lang="en-US" sz="2300" b="1" kern="0">
              <a:solidFill>
                <a:srgbClr val="0000FF"/>
              </a:solidFill>
              <a:latin typeface="Arial" charset="0"/>
            </a:endParaRPr>
          </a:p>
          <a:p>
            <a:pPr indent="-457200" algn="just" eaLnBrk="1" hangingPunct="1">
              <a:lnSpc>
                <a:spcPct val="108000"/>
              </a:lnSpc>
              <a:spcBef>
                <a:spcPts val="800"/>
              </a:spcBef>
              <a:spcAft>
                <a:spcPts val="0"/>
              </a:spcAft>
              <a:buClr>
                <a:srgbClr val="FF0000"/>
              </a:buClr>
              <a:buFont typeface="+mj-lt"/>
              <a:buAutoNum type="arabicPeriod"/>
              <a:defRPr/>
            </a:pPr>
            <a:endParaRPr lang="en-US" sz="2300" b="1" kern="0">
              <a:solidFill>
                <a:srgbClr val="0000FF"/>
              </a:solidFill>
              <a:latin typeface="Arial" charset="0"/>
            </a:endParaRPr>
          </a:p>
        </p:txBody>
      </p:sp>
    </p:spTree>
    <p:extLst>
      <p:ext uri="{BB962C8B-B14F-4D97-AF65-F5344CB8AC3E}">
        <p14:creationId xmlns:p14="http://schemas.microsoft.com/office/powerpoint/2010/main" val="3982476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CÂU HỎI TÌNH HUỐNG</a:t>
            </a:r>
            <a:endParaRPr lang="en-US" sz="26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62266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nb-NO" sz="2500" b="1" smtClean="0">
                <a:solidFill>
                  <a:srgbClr val="FF0000"/>
                </a:solidFill>
                <a:latin typeface="Arial" panose="020B0604020202020204" pitchFamily="34" charset="0"/>
                <a:cs typeface="Arial" panose="020B0604020202020204" pitchFamily="34" charset="0"/>
              </a:rPr>
              <a:t>Điều </a:t>
            </a:r>
            <a:r>
              <a:rPr lang="nb-NO" sz="2500" b="1">
                <a:solidFill>
                  <a:srgbClr val="FF0000"/>
                </a:solidFill>
                <a:latin typeface="Arial" panose="020B0604020202020204" pitchFamily="34" charset="0"/>
                <a:cs typeface="Arial" panose="020B0604020202020204" pitchFamily="34" charset="0"/>
              </a:rPr>
              <a:t>61. Khấu hao và hao mòn tài sản cố định </a:t>
            </a:r>
            <a:r>
              <a:rPr lang="nb-NO" sz="2500" b="1">
                <a:solidFill>
                  <a:srgbClr val="FF0000"/>
                </a:solidFill>
                <a:latin typeface="Arial" panose="020B0604020202020204" pitchFamily="34" charset="0"/>
                <a:cs typeface="Arial" panose="020B0604020202020204" pitchFamily="34" charset="0"/>
              </a:rPr>
              <a:t>tại </a:t>
            </a:r>
            <a:r>
              <a:rPr lang="nb-NO" sz="2500" b="1" smtClean="0">
                <a:solidFill>
                  <a:srgbClr val="FF0000"/>
                </a:solidFill>
                <a:latin typeface="Arial" panose="020B0604020202020204" pitchFamily="34" charset="0"/>
                <a:cs typeface="Arial" panose="020B0604020202020204" pitchFamily="34" charset="0"/>
              </a:rPr>
              <a:t/>
            </a:r>
            <a:br>
              <a:rPr lang="nb-NO" sz="2500" b="1" smtClean="0">
                <a:solidFill>
                  <a:srgbClr val="FF0000"/>
                </a:solidFill>
                <a:latin typeface="Arial" panose="020B0604020202020204" pitchFamily="34" charset="0"/>
                <a:cs typeface="Arial" panose="020B0604020202020204" pitchFamily="34" charset="0"/>
              </a:rPr>
            </a:br>
            <a:r>
              <a:rPr lang="nb-NO" sz="2500" b="1" smtClean="0">
                <a:solidFill>
                  <a:srgbClr val="FF0000"/>
                </a:solidFill>
                <a:latin typeface="Arial" panose="020B0604020202020204" pitchFamily="34" charset="0"/>
                <a:cs typeface="Arial" panose="020B0604020202020204" pitchFamily="34" charset="0"/>
              </a:rPr>
              <a:t>đơn </a:t>
            </a:r>
            <a:r>
              <a:rPr lang="nb-NO" sz="2500" b="1">
                <a:solidFill>
                  <a:srgbClr val="FF0000"/>
                </a:solidFill>
                <a:latin typeface="Arial" panose="020B0604020202020204" pitchFamily="34" charset="0"/>
                <a:cs typeface="Arial" panose="020B0604020202020204" pitchFamily="34" charset="0"/>
              </a:rPr>
              <a:t>vị sự nghiệp công lập</a:t>
            </a: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800"/>
              </a:spcBef>
              <a:spcAft>
                <a:spcPts val="0"/>
              </a:spcAft>
              <a:buClr>
                <a:srgbClr val="FF0000"/>
              </a:buClr>
              <a:buFont typeface="+mj-lt"/>
              <a:buAutoNum type="arabicPeriod"/>
              <a:defRPr/>
            </a:pPr>
            <a:r>
              <a:rPr lang="nb-NO" sz="2200" b="1" kern="0" smtClean="0">
                <a:solidFill>
                  <a:srgbClr val="0000FF"/>
                </a:solidFill>
                <a:latin typeface="Arial" charset="0"/>
              </a:rPr>
              <a:t>Tài </a:t>
            </a:r>
            <a:r>
              <a:rPr lang="nb-NO" sz="2200" b="1" kern="0">
                <a:solidFill>
                  <a:srgbClr val="0000FF"/>
                </a:solidFill>
                <a:latin typeface="Arial" charset="0"/>
              </a:rPr>
              <a:t>sản cố định tại đơn vị sự nghiệp công lập được tính hao mòn. Các tài sản cố định sau đây tại đơn vị sự nghiệp công lập phải trích </a:t>
            </a:r>
            <a:r>
              <a:rPr lang="nb-NO" sz="2200" b="1" kern="0">
                <a:solidFill>
                  <a:srgbClr val="0000FF"/>
                </a:solidFill>
                <a:latin typeface="Arial" charset="0"/>
              </a:rPr>
              <a:t>khấu </a:t>
            </a:r>
            <a:r>
              <a:rPr lang="nb-NO" sz="2200" b="1" kern="0" smtClean="0">
                <a:solidFill>
                  <a:srgbClr val="0000FF"/>
                </a:solidFill>
                <a:latin typeface="Arial" charset="0"/>
              </a:rPr>
              <a:t>hao:</a:t>
            </a:r>
          </a:p>
          <a:p>
            <a:pPr indent="-457200" algn="just" eaLnBrk="1" hangingPunct="1">
              <a:lnSpc>
                <a:spcPct val="105000"/>
              </a:lnSpc>
              <a:spcBef>
                <a:spcPts val="800"/>
              </a:spcBef>
              <a:spcAft>
                <a:spcPts val="0"/>
              </a:spcAft>
              <a:buClr>
                <a:srgbClr val="FF0000"/>
              </a:buClr>
              <a:buFont typeface="+mj-lt"/>
              <a:buAutoNum type="alphaLcParenR"/>
              <a:defRPr/>
            </a:pPr>
            <a:r>
              <a:rPr lang="nb-NO" sz="2200" b="1" kern="0" smtClean="0">
                <a:solidFill>
                  <a:srgbClr val="0000FF"/>
                </a:solidFill>
                <a:latin typeface="Arial" charset="0"/>
              </a:rPr>
              <a:t>Tài </a:t>
            </a:r>
            <a:r>
              <a:rPr lang="nb-NO" sz="2200" b="1" kern="0">
                <a:solidFill>
                  <a:srgbClr val="0000FF"/>
                </a:solidFill>
                <a:latin typeface="Arial" charset="0"/>
              </a:rPr>
              <a:t>sản cố định tại đơn vị sự nghiệp công lập tự bảo đảm chi thường xuyên và chi </a:t>
            </a:r>
            <a:r>
              <a:rPr lang="nb-NO" sz="2200" b="1" kern="0">
                <a:solidFill>
                  <a:srgbClr val="0000FF"/>
                </a:solidFill>
                <a:latin typeface="Arial" charset="0"/>
              </a:rPr>
              <a:t>đầu </a:t>
            </a:r>
            <a:r>
              <a:rPr lang="nb-NO" sz="2200" b="1" kern="0" smtClean="0">
                <a:solidFill>
                  <a:srgbClr val="0000FF"/>
                </a:solidFill>
                <a:latin typeface="Arial" charset="0"/>
              </a:rPr>
              <a:t>tư;</a:t>
            </a:r>
          </a:p>
          <a:p>
            <a:pPr indent="-457200" algn="just" eaLnBrk="1" hangingPunct="1">
              <a:lnSpc>
                <a:spcPct val="105000"/>
              </a:lnSpc>
              <a:spcBef>
                <a:spcPts val="800"/>
              </a:spcBef>
              <a:spcAft>
                <a:spcPts val="0"/>
              </a:spcAft>
              <a:buClr>
                <a:srgbClr val="FF0000"/>
              </a:buClr>
              <a:buFont typeface="+mj-lt"/>
              <a:buAutoNum type="alphaLcParenR"/>
              <a:defRPr/>
            </a:pPr>
            <a:r>
              <a:rPr lang="nb-NO" sz="2200" b="1" kern="0" smtClean="0">
                <a:solidFill>
                  <a:srgbClr val="0000FF"/>
                </a:solidFill>
                <a:latin typeface="Arial" charset="0"/>
              </a:rPr>
              <a:t>Tài </a:t>
            </a:r>
            <a:r>
              <a:rPr lang="nb-NO" sz="2200" b="1" kern="0">
                <a:solidFill>
                  <a:srgbClr val="0000FF"/>
                </a:solidFill>
                <a:latin typeface="Arial" charset="0"/>
              </a:rPr>
              <a:t>sản cố định tại đơn vị sự nghiệp công lập </a:t>
            </a:r>
            <a:r>
              <a:rPr lang="vi-VN" sz="2200" b="1" kern="0">
                <a:solidFill>
                  <a:srgbClr val="0000FF"/>
                </a:solidFill>
                <a:latin typeface="Arial" charset="0"/>
              </a:rPr>
              <a:t>thuộc đối tượng phải tính đủ khấu hao tài sản cố định vào giá dịch vụ theo quy định của pháp </a:t>
            </a:r>
            <a:r>
              <a:rPr lang="vi-VN" sz="2200" b="1" kern="0">
                <a:solidFill>
                  <a:srgbClr val="0000FF"/>
                </a:solidFill>
                <a:latin typeface="Arial" charset="0"/>
              </a:rPr>
              <a:t>luật</a:t>
            </a:r>
            <a:r>
              <a:rPr lang="nb-NO" sz="2200" b="1" kern="0" smtClean="0">
                <a:solidFill>
                  <a:srgbClr val="0000FF"/>
                </a:solidFill>
                <a:latin typeface="Arial" charset="0"/>
              </a:rPr>
              <a:t>;</a:t>
            </a:r>
          </a:p>
          <a:p>
            <a:pPr indent="-457200" algn="just" eaLnBrk="1" hangingPunct="1">
              <a:lnSpc>
                <a:spcPct val="105000"/>
              </a:lnSpc>
              <a:spcBef>
                <a:spcPts val="800"/>
              </a:spcBef>
              <a:spcAft>
                <a:spcPts val="0"/>
              </a:spcAft>
              <a:buClr>
                <a:srgbClr val="FF0000"/>
              </a:buClr>
              <a:buFont typeface="+mj-lt"/>
              <a:buAutoNum type="alphaLcParenR"/>
              <a:defRPr/>
            </a:pPr>
            <a:r>
              <a:rPr lang="nb-NO" sz="2200" b="1" kern="0" smtClean="0">
                <a:solidFill>
                  <a:srgbClr val="0000FF"/>
                </a:solidFill>
                <a:latin typeface="Arial" charset="0"/>
              </a:rPr>
              <a:t>Tài </a:t>
            </a:r>
            <a:r>
              <a:rPr lang="nb-NO" sz="2200" b="1" kern="0">
                <a:solidFill>
                  <a:srgbClr val="0000FF"/>
                </a:solidFill>
                <a:latin typeface="Arial" charset="0"/>
              </a:rPr>
              <a:t>sản cố định của đơn vị sự nghiệp công lập không thuộc phạm vi quy định tại điểm a và điểm b khoản này được sử dụng vào hoạt động kinh doanh, cho thuê, liên doanh, liên kết theo quy định của pháp </a:t>
            </a:r>
            <a:r>
              <a:rPr lang="nb-NO" sz="2200" b="1" kern="0">
                <a:solidFill>
                  <a:srgbClr val="0000FF"/>
                </a:solidFill>
                <a:latin typeface="Arial" charset="0"/>
              </a:rPr>
              <a:t>luật</a:t>
            </a:r>
            <a:r>
              <a:rPr lang="nb-NO" sz="2200" b="1" kern="0" smtClean="0">
                <a:solidFill>
                  <a:srgbClr val="0000FF"/>
                </a:solidFill>
                <a:latin typeface="Arial" charset="0"/>
              </a:rPr>
              <a:t>.</a:t>
            </a:r>
          </a:p>
          <a:p>
            <a:pPr indent="-457200" algn="just" eaLnBrk="1" hangingPunct="1">
              <a:lnSpc>
                <a:spcPct val="105000"/>
              </a:lnSpc>
              <a:spcBef>
                <a:spcPts val="800"/>
              </a:spcBef>
              <a:spcAft>
                <a:spcPts val="0"/>
              </a:spcAft>
              <a:buClr>
                <a:srgbClr val="FF0000"/>
              </a:buClr>
              <a:buFont typeface="+mj-lt"/>
              <a:buAutoNum type="arabicPeriod" startAt="2"/>
              <a:defRPr/>
            </a:pPr>
            <a:r>
              <a:rPr lang="nb-NO" sz="2200" b="1" kern="0" smtClean="0">
                <a:solidFill>
                  <a:srgbClr val="0000FF"/>
                </a:solidFill>
                <a:latin typeface="Arial" charset="0"/>
              </a:rPr>
              <a:t>...</a:t>
            </a:r>
          </a:p>
          <a:p>
            <a:pPr indent="-457200" algn="just" eaLnBrk="1" hangingPunct="1">
              <a:lnSpc>
                <a:spcPct val="105000"/>
              </a:lnSpc>
              <a:spcBef>
                <a:spcPts val="800"/>
              </a:spcBef>
              <a:spcAft>
                <a:spcPts val="0"/>
              </a:spcAft>
              <a:buClr>
                <a:srgbClr val="FF0000"/>
              </a:buClr>
              <a:buFont typeface="+mj-lt"/>
              <a:buAutoNum type="arabicPeriod" startAt="2"/>
              <a:defRPr/>
            </a:pPr>
            <a:r>
              <a:rPr lang="nb-NO" sz="2200" b="1" kern="0" smtClean="0">
                <a:solidFill>
                  <a:srgbClr val="0000FF"/>
                </a:solidFill>
                <a:latin typeface="Arial" charset="0"/>
              </a:rPr>
              <a:t>...</a:t>
            </a:r>
            <a:endParaRPr lang="en-US" sz="2200" b="1" kern="0">
              <a:solidFill>
                <a:srgbClr val="0000FF"/>
              </a:solidFill>
              <a:latin typeface="Arial" charset="0"/>
            </a:endParaRPr>
          </a:p>
        </p:txBody>
      </p:sp>
    </p:spTree>
    <p:extLst>
      <p:ext uri="{BB962C8B-B14F-4D97-AF65-F5344CB8AC3E}">
        <p14:creationId xmlns:p14="http://schemas.microsoft.com/office/powerpoint/2010/main" val="145541896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vi-VN" sz="2300" b="1" smtClean="0">
                <a:solidFill>
                  <a:srgbClr val="FF0000"/>
                </a:solidFill>
                <a:latin typeface="Arial" panose="020B0604020202020204" pitchFamily="34" charset="0"/>
                <a:cs typeface="Arial" panose="020B0604020202020204" pitchFamily="34" charset="0"/>
              </a:rPr>
              <a:t>Chương VIII</a:t>
            </a:r>
            <a:r>
              <a:rPr lang="en-US" sz="2300" b="1" smtClean="0">
                <a:solidFill>
                  <a:srgbClr val="FF0000"/>
                </a:solidFill>
                <a:latin typeface="Arial" panose="020B0604020202020204" pitchFamily="34" charset="0"/>
                <a:cs typeface="Arial" panose="020B0604020202020204" pitchFamily="34" charset="0"/>
              </a:rPr>
              <a:t>: </a:t>
            </a:r>
            <a:r>
              <a:rPr lang="vi-VN" sz="2300" b="1" smtClean="0">
                <a:solidFill>
                  <a:srgbClr val="FF0000"/>
                </a:solidFill>
                <a:latin typeface="Arial" panose="020B0604020202020204" pitchFamily="34" charset="0"/>
                <a:cs typeface="Arial" panose="020B0604020202020204" pitchFamily="34" charset="0"/>
              </a:rPr>
              <a:t>HỆ </a:t>
            </a:r>
            <a:r>
              <a:rPr lang="vi-VN" sz="2300" b="1">
                <a:solidFill>
                  <a:srgbClr val="FF0000"/>
                </a:solidFill>
                <a:latin typeface="Arial" panose="020B0604020202020204" pitchFamily="34" charset="0"/>
                <a:cs typeface="Arial" panose="020B0604020202020204" pitchFamily="34" charset="0"/>
              </a:rPr>
              <a:t>THỐNG THÔNG TIN VỀ TÀI SẢN CÔNG VÀ CƠ SỞ DỮ LIỆU QUỐC GIA VỀ TÀI SẢN CÔNG</a:t>
            </a:r>
            <a:endParaRPr lang="en-US" sz="23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457200" indent="-342900" algn="just" eaLnBrk="1" hangingPunct="1">
              <a:lnSpc>
                <a:spcPct val="107000"/>
              </a:lnSpc>
              <a:spcBef>
                <a:spcPts val="1000"/>
              </a:spcBef>
              <a:spcAft>
                <a:spcPts val="0"/>
              </a:spcAft>
              <a:buClr>
                <a:srgbClr val="FF0000"/>
              </a:buClr>
              <a:buFont typeface="Wingdings" pitchFamily="2" charset="2"/>
              <a:buChar char="v"/>
              <a:defRPr/>
            </a:pPr>
            <a:r>
              <a:rPr lang="vi-VN" sz="2000" b="1" kern="0" smtClean="0">
                <a:solidFill>
                  <a:srgbClr val="FF0066"/>
                </a:solidFill>
                <a:latin typeface="Arial" charset="0"/>
              </a:rPr>
              <a:t>Điều </a:t>
            </a:r>
            <a:r>
              <a:rPr lang="vi-VN" sz="2000" b="1" kern="0">
                <a:solidFill>
                  <a:srgbClr val="FF0066"/>
                </a:solidFill>
                <a:latin typeface="Arial" charset="0"/>
              </a:rPr>
              <a:t>125. Hệ thống thông tin về tài </a:t>
            </a:r>
            <a:r>
              <a:rPr lang="vi-VN" sz="2000" b="1" kern="0">
                <a:solidFill>
                  <a:srgbClr val="FF0066"/>
                </a:solidFill>
                <a:latin typeface="Arial" charset="0"/>
              </a:rPr>
              <a:t>sản </a:t>
            </a:r>
            <a:r>
              <a:rPr lang="vi-VN" sz="2000" b="1" kern="0" smtClean="0">
                <a:solidFill>
                  <a:srgbClr val="FF0066"/>
                </a:solidFill>
                <a:latin typeface="Arial" charset="0"/>
              </a:rPr>
              <a:t>công</a:t>
            </a:r>
            <a:endParaRPr lang="en-US" sz="2000" b="1" kern="0" smtClean="0">
              <a:solidFill>
                <a:srgbClr val="FF0066"/>
              </a:solidFill>
              <a:latin typeface="Arial" charset="0"/>
            </a:endParaRPr>
          </a:p>
          <a:p>
            <a:pPr indent="-457200" algn="just" eaLnBrk="1" hangingPunct="1">
              <a:lnSpc>
                <a:spcPct val="107000"/>
              </a:lnSpc>
              <a:spcBef>
                <a:spcPts val="1000"/>
              </a:spcBef>
              <a:spcAft>
                <a:spcPts val="0"/>
              </a:spcAft>
              <a:buClr>
                <a:srgbClr val="FF0000"/>
              </a:buClr>
              <a:buFont typeface="+mj-lt"/>
              <a:buAutoNum type="arabicPeriod"/>
              <a:defRPr/>
            </a:pPr>
            <a:r>
              <a:rPr lang="en-US" sz="2000" b="1" kern="0" smtClean="0">
                <a:solidFill>
                  <a:srgbClr val="0000FF"/>
                </a:solidFill>
                <a:latin typeface="Arial" charset="0"/>
              </a:rPr>
              <a:t>Hạ </a:t>
            </a:r>
            <a:r>
              <a:rPr lang="en-US" sz="2000" b="1" kern="0">
                <a:solidFill>
                  <a:srgbClr val="0000FF"/>
                </a:solidFill>
                <a:latin typeface="Arial" charset="0"/>
              </a:rPr>
              <a:t>tầng kỹ thuật công nghệ thông tin tài </a:t>
            </a:r>
            <a:r>
              <a:rPr lang="en-US" sz="2000" b="1" kern="0">
                <a:solidFill>
                  <a:srgbClr val="0000FF"/>
                </a:solidFill>
                <a:latin typeface="Arial" charset="0"/>
              </a:rPr>
              <a:t>sản </a:t>
            </a:r>
            <a:r>
              <a:rPr lang="en-US" sz="2000" b="1" kern="0" smtClean="0">
                <a:solidFill>
                  <a:srgbClr val="0000FF"/>
                </a:solidFill>
                <a:latin typeface="Arial" charset="0"/>
              </a:rPr>
              <a:t>công.</a:t>
            </a:r>
          </a:p>
          <a:p>
            <a:pPr indent="-457200" algn="just" eaLnBrk="1" hangingPunct="1">
              <a:lnSpc>
                <a:spcPct val="107000"/>
              </a:lnSpc>
              <a:spcBef>
                <a:spcPts val="1000"/>
              </a:spcBef>
              <a:spcAft>
                <a:spcPts val="0"/>
              </a:spcAft>
              <a:buClr>
                <a:srgbClr val="FF0000"/>
              </a:buClr>
              <a:buFont typeface="+mj-lt"/>
              <a:buAutoNum type="arabicPeriod"/>
              <a:defRPr/>
            </a:pPr>
            <a:r>
              <a:rPr lang="en-US" sz="2000" b="1" kern="0" smtClean="0">
                <a:solidFill>
                  <a:srgbClr val="0000FF"/>
                </a:solidFill>
                <a:latin typeface="Arial" charset="0"/>
              </a:rPr>
              <a:t>Hệ </a:t>
            </a:r>
            <a:r>
              <a:rPr lang="en-US" sz="2000" b="1" kern="0">
                <a:solidFill>
                  <a:srgbClr val="0000FF"/>
                </a:solidFill>
                <a:latin typeface="Arial" charset="0"/>
              </a:rPr>
              <a:t>thống phần mềm hệ điều hành, phần mềm hệ thống và phần mềm </a:t>
            </a:r>
            <a:r>
              <a:rPr lang="en-US" sz="2000" b="1" kern="0">
                <a:solidFill>
                  <a:srgbClr val="0000FF"/>
                </a:solidFill>
                <a:latin typeface="Arial" charset="0"/>
              </a:rPr>
              <a:t>ứng </a:t>
            </a:r>
            <a:r>
              <a:rPr lang="en-US" sz="2000" b="1" kern="0" smtClean="0">
                <a:solidFill>
                  <a:srgbClr val="0000FF"/>
                </a:solidFill>
                <a:latin typeface="Arial" charset="0"/>
              </a:rPr>
              <a:t>dụng.</a:t>
            </a:r>
          </a:p>
          <a:p>
            <a:pPr indent="-457200" algn="just" eaLnBrk="1" hangingPunct="1">
              <a:lnSpc>
                <a:spcPct val="107000"/>
              </a:lnSpc>
              <a:spcBef>
                <a:spcPts val="1000"/>
              </a:spcBef>
              <a:spcAft>
                <a:spcPts val="0"/>
              </a:spcAft>
              <a:buClr>
                <a:srgbClr val="FF0000"/>
              </a:buClr>
              <a:buFont typeface="+mj-lt"/>
              <a:buAutoNum type="arabicPeriod"/>
              <a:defRPr/>
            </a:pPr>
            <a:r>
              <a:rPr lang="en-US" sz="2000" b="1" kern="0">
                <a:solidFill>
                  <a:srgbClr val="0000FF"/>
                </a:solidFill>
                <a:latin typeface="Arial" charset="0"/>
              </a:rPr>
              <a:t>Cơ </a:t>
            </a:r>
            <a:r>
              <a:rPr lang="en-US" sz="2000" b="1" kern="0">
                <a:solidFill>
                  <a:srgbClr val="0000FF"/>
                </a:solidFill>
                <a:latin typeface="Arial" charset="0"/>
              </a:rPr>
              <a:t>sở dữ liệu quốc gia về tài sản </a:t>
            </a:r>
            <a:r>
              <a:rPr lang="en-US" sz="2000" b="1" kern="0">
                <a:solidFill>
                  <a:srgbClr val="0000FF"/>
                </a:solidFill>
                <a:latin typeface="Arial" charset="0"/>
              </a:rPr>
              <a:t>công.</a:t>
            </a:r>
          </a:p>
          <a:p>
            <a:pPr indent="-457200" algn="just" eaLnBrk="1" hangingPunct="1">
              <a:lnSpc>
                <a:spcPct val="107000"/>
              </a:lnSpc>
              <a:spcBef>
                <a:spcPts val="1000"/>
              </a:spcBef>
              <a:spcAft>
                <a:spcPts val="0"/>
              </a:spcAft>
              <a:buClr>
                <a:srgbClr val="FF0000"/>
              </a:buClr>
              <a:buFont typeface="+mj-lt"/>
              <a:buAutoNum type="arabicPeriod"/>
              <a:defRPr/>
            </a:pPr>
            <a:r>
              <a:rPr lang="en-US" sz="2000" b="1" kern="0">
                <a:solidFill>
                  <a:srgbClr val="0000FF"/>
                </a:solidFill>
                <a:latin typeface="Arial" charset="0"/>
              </a:rPr>
              <a:t>Hệ </a:t>
            </a:r>
            <a:r>
              <a:rPr lang="en-US" sz="2000" b="1" kern="0">
                <a:solidFill>
                  <a:srgbClr val="0000FF"/>
                </a:solidFill>
                <a:latin typeface="Arial" charset="0"/>
              </a:rPr>
              <a:t>thống giao dịch điện tử về tài </a:t>
            </a:r>
            <a:r>
              <a:rPr lang="en-US" sz="2000" b="1" kern="0">
                <a:solidFill>
                  <a:srgbClr val="0000FF"/>
                </a:solidFill>
                <a:latin typeface="Arial" charset="0"/>
              </a:rPr>
              <a:t>sản </a:t>
            </a:r>
            <a:r>
              <a:rPr lang="en-US" sz="2000" b="1" kern="0" smtClean="0">
                <a:solidFill>
                  <a:srgbClr val="0000FF"/>
                </a:solidFill>
                <a:latin typeface="Arial" charset="0"/>
              </a:rPr>
              <a:t>công.</a:t>
            </a:r>
          </a:p>
          <a:p>
            <a:pPr marL="457200" indent="-342900" algn="just" eaLnBrk="1" hangingPunct="1">
              <a:lnSpc>
                <a:spcPct val="107000"/>
              </a:lnSpc>
              <a:spcBef>
                <a:spcPts val="1000"/>
              </a:spcBef>
              <a:spcAft>
                <a:spcPts val="0"/>
              </a:spcAft>
              <a:buClr>
                <a:srgbClr val="FF0000"/>
              </a:buClr>
              <a:buFont typeface="Wingdings" pitchFamily="2" charset="2"/>
              <a:buChar char="v"/>
              <a:defRPr/>
            </a:pPr>
            <a:r>
              <a:rPr lang="en-US" sz="2000" b="1" kern="0" smtClean="0">
                <a:solidFill>
                  <a:srgbClr val="FF0066"/>
                </a:solidFill>
                <a:latin typeface="Arial" charset="0"/>
              </a:rPr>
              <a:t>Điều </a:t>
            </a:r>
            <a:r>
              <a:rPr lang="en-US" sz="2000" b="1" kern="0">
                <a:solidFill>
                  <a:srgbClr val="FF0066"/>
                </a:solidFill>
                <a:latin typeface="Arial" charset="0"/>
              </a:rPr>
              <a:t>126. Trách nhiệm xây dựng Hệ thống thông tin </a:t>
            </a:r>
            <a:r>
              <a:rPr lang="en-US" sz="2000" b="1" kern="0">
                <a:solidFill>
                  <a:srgbClr val="FF0066"/>
                </a:solidFill>
                <a:latin typeface="Arial" charset="0"/>
              </a:rPr>
              <a:t>về </a:t>
            </a:r>
            <a:r>
              <a:rPr lang="en-US" sz="2000" b="1" kern="0" smtClean="0">
                <a:solidFill>
                  <a:srgbClr val="FF0066"/>
                </a:solidFill>
                <a:latin typeface="Arial" charset="0"/>
              </a:rPr>
              <a:t>TSC</a:t>
            </a:r>
          </a:p>
          <a:p>
            <a:pPr indent="-457200" algn="just" eaLnBrk="1" hangingPunct="1">
              <a:lnSpc>
                <a:spcPct val="107000"/>
              </a:lnSpc>
              <a:spcBef>
                <a:spcPts val="1000"/>
              </a:spcBef>
              <a:spcAft>
                <a:spcPts val="0"/>
              </a:spcAft>
              <a:buClr>
                <a:srgbClr val="FF0000"/>
              </a:buClr>
              <a:buFont typeface="+mj-lt"/>
              <a:buAutoNum type="arabicPeriod" startAt="2"/>
              <a:defRPr/>
            </a:pPr>
            <a:r>
              <a:rPr lang="vi-VN" sz="2000" b="1" kern="0" smtClean="0">
                <a:solidFill>
                  <a:srgbClr val="0000FF"/>
                </a:solidFill>
                <a:latin typeface="Arial" charset="0"/>
              </a:rPr>
              <a:t>Bộ </a:t>
            </a:r>
            <a:r>
              <a:rPr lang="vi-VN" sz="2000" b="1" kern="0">
                <a:solidFill>
                  <a:srgbClr val="0000FF"/>
                </a:solidFill>
                <a:latin typeface="Arial" charset="0"/>
              </a:rPr>
              <a:t>Tài chính có trách nhiệm tổ chức xây dựng, quản lý, </a:t>
            </a:r>
            <a:r>
              <a:rPr lang="en-US" sz="2000" b="1" kern="0">
                <a:solidFill>
                  <a:srgbClr val="0000FF"/>
                </a:solidFill>
                <a:latin typeface="Arial" charset="0"/>
              </a:rPr>
              <a:t>vận hành, </a:t>
            </a:r>
            <a:r>
              <a:rPr lang="vi-VN" sz="2000" b="1" kern="0">
                <a:solidFill>
                  <a:srgbClr val="0000FF"/>
                </a:solidFill>
                <a:latin typeface="Arial" charset="0"/>
              </a:rPr>
              <a:t>khai thác </a:t>
            </a:r>
            <a:r>
              <a:rPr lang="en-US" sz="2000" b="1" kern="0">
                <a:solidFill>
                  <a:srgbClr val="0000FF"/>
                </a:solidFill>
                <a:latin typeface="Arial" charset="0"/>
              </a:rPr>
              <a:t>H</a:t>
            </a:r>
            <a:r>
              <a:rPr lang="vi-VN" sz="2000" b="1" kern="0">
                <a:solidFill>
                  <a:srgbClr val="0000FF"/>
                </a:solidFill>
                <a:latin typeface="Arial" charset="0"/>
              </a:rPr>
              <a:t>ệ thống thông tin về </a:t>
            </a:r>
            <a:r>
              <a:rPr lang="en-US" sz="2000" b="1" kern="0">
                <a:solidFill>
                  <a:srgbClr val="0000FF"/>
                </a:solidFill>
                <a:latin typeface="Arial" charset="0"/>
              </a:rPr>
              <a:t>tài sản công thuộc phạm </a:t>
            </a:r>
            <a:r>
              <a:rPr lang="en-US" sz="2000" b="1" kern="0">
                <a:solidFill>
                  <a:srgbClr val="0000FF"/>
                </a:solidFill>
                <a:latin typeface="Arial" charset="0"/>
              </a:rPr>
              <a:t>vi </a:t>
            </a:r>
            <a:r>
              <a:rPr lang="en-US" sz="2000" b="1" kern="0" smtClean="0">
                <a:solidFill>
                  <a:srgbClr val="0000FF"/>
                </a:solidFill>
                <a:latin typeface="Arial" charset="0"/>
              </a:rPr>
              <a:t/>
            </a:r>
            <a:br>
              <a:rPr lang="en-US" sz="2000" b="1" kern="0" smtClean="0">
                <a:solidFill>
                  <a:srgbClr val="0000FF"/>
                </a:solidFill>
                <a:latin typeface="Arial" charset="0"/>
              </a:rPr>
            </a:br>
            <a:r>
              <a:rPr lang="en-US" sz="2000" b="1" kern="0" smtClean="0">
                <a:solidFill>
                  <a:srgbClr val="0000FF"/>
                </a:solidFill>
                <a:latin typeface="Arial" charset="0"/>
              </a:rPr>
              <a:t>quản lý.</a:t>
            </a:r>
          </a:p>
          <a:p>
            <a:pPr indent="-457200" algn="just" eaLnBrk="1" hangingPunct="1">
              <a:lnSpc>
                <a:spcPct val="107000"/>
              </a:lnSpc>
              <a:spcBef>
                <a:spcPts val="1000"/>
              </a:spcBef>
              <a:spcAft>
                <a:spcPts val="0"/>
              </a:spcAft>
              <a:buClr>
                <a:srgbClr val="FF0000"/>
              </a:buClr>
              <a:buFont typeface="+mj-lt"/>
              <a:buAutoNum type="arabicPeriod" startAt="2"/>
              <a:defRPr/>
            </a:pPr>
            <a:r>
              <a:rPr lang="vi-VN" sz="2000" b="1" kern="0" smtClean="0">
                <a:solidFill>
                  <a:srgbClr val="0000FF"/>
                </a:solidFill>
                <a:latin typeface="Arial" charset="0"/>
              </a:rPr>
              <a:t>Bộ</a:t>
            </a:r>
            <a:r>
              <a:rPr lang="vi-VN" sz="2000" b="1" kern="0">
                <a:solidFill>
                  <a:srgbClr val="0000FF"/>
                </a:solidFill>
                <a:latin typeface="Arial" charset="0"/>
              </a:rPr>
              <a:t>, cơ quan trung ương</a:t>
            </a:r>
            <a:r>
              <a:rPr lang="vi-VN" sz="2000" b="1" kern="0">
                <a:solidFill>
                  <a:srgbClr val="0000FF"/>
                </a:solidFill>
                <a:latin typeface="Arial" charset="0"/>
              </a:rPr>
              <a:t>, </a:t>
            </a:r>
            <a:r>
              <a:rPr lang="en-US" sz="2000" b="1" kern="0" smtClean="0">
                <a:solidFill>
                  <a:srgbClr val="0000FF"/>
                </a:solidFill>
                <a:latin typeface="Arial" charset="0"/>
              </a:rPr>
              <a:t>UBND </a:t>
            </a:r>
            <a:r>
              <a:rPr lang="vi-VN" sz="2000" b="1" kern="0" smtClean="0">
                <a:solidFill>
                  <a:srgbClr val="0000FF"/>
                </a:solidFill>
                <a:latin typeface="Arial" charset="0"/>
              </a:rPr>
              <a:t>cấp </a:t>
            </a:r>
            <a:r>
              <a:rPr lang="vi-VN" sz="2000" b="1" kern="0">
                <a:solidFill>
                  <a:srgbClr val="0000FF"/>
                </a:solidFill>
                <a:latin typeface="Arial" charset="0"/>
              </a:rPr>
              <a:t>tỉnh có trách nhiệm thực hiện đầu tư về cơ sở hạ tầng, công nghệ thông tin, đào tạo nguồn lực để quản lý, vận hành </a:t>
            </a:r>
            <a:r>
              <a:rPr lang="en-US" sz="2000" b="1" kern="0">
                <a:solidFill>
                  <a:srgbClr val="0000FF"/>
                </a:solidFill>
                <a:latin typeface="Arial" charset="0"/>
              </a:rPr>
              <a:t>H</a:t>
            </a:r>
            <a:r>
              <a:rPr lang="vi-VN" sz="2000" b="1" kern="0">
                <a:solidFill>
                  <a:srgbClr val="0000FF"/>
                </a:solidFill>
                <a:latin typeface="Arial" charset="0"/>
              </a:rPr>
              <a:t>ệ thống thông tin </a:t>
            </a:r>
            <a:r>
              <a:rPr lang="en-US" sz="2000" b="1" kern="0">
                <a:solidFill>
                  <a:srgbClr val="0000FF"/>
                </a:solidFill>
                <a:latin typeface="Arial" charset="0"/>
              </a:rPr>
              <a:t>về tài sản công </a:t>
            </a:r>
            <a:r>
              <a:rPr lang="vi-VN" sz="2000" b="1" kern="0">
                <a:solidFill>
                  <a:srgbClr val="0000FF"/>
                </a:solidFill>
                <a:latin typeface="Arial" charset="0"/>
              </a:rPr>
              <a:t>thuộc trách nhiệm quản lý của Bộ, cơ quan trung ương, địa </a:t>
            </a:r>
            <a:r>
              <a:rPr lang="vi-VN" sz="2000" b="1" kern="0">
                <a:solidFill>
                  <a:srgbClr val="0000FF"/>
                </a:solidFill>
                <a:latin typeface="Arial" charset="0"/>
              </a:rPr>
              <a:t>phương</a:t>
            </a:r>
            <a:r>
              <a:rPr lang="vi-VN" sz="2000" b="1" kern="0" smtClean="0">
                <a:solidFill>
                  <a:srgbClr val="0000FF"/>
                </a:solidFill>
                <a:latin typeface="Arial" charset="0"/>
              </a:rPr>
              <a:t>.</a:t>
            </a:r>
            <a:endParaRPr lang="en-US" sz="2000" b="1" kern="0">
              <a:solidFill>
                <a:srgbClr val="0000FF"/>
              </a:solidFill>
              <a:latin typeface="Arial" charset="0"/>
            </a:endParaRPr>
          </a:p>
        </p:txBody>
      </p:sp>
    </p:spTree>
    <p:extLst>
      <p:ext uri="{BB962C8B-B14F-4D97-AF65-F5344CB8AC3E}">
        <p14:creationId xmlns:p14="http://schemas.microsoft.com/office/powerpoint/2010/main" val="230741152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vi-VN" sz="2300" b="1" smtClean="0">
                <a:solidFill>
                  <a:srgbClr val="FF0000"/>
                </a:solidFill>
                <a:latin typeface="Arial" panose="020B0604020202020204" pitchFamily="34" charset="0"/>
                <a:cs typeface="Arial" panose="020B0604020202020204" pitchFamily="34" charset="0"/>
              </a:rPr>
              <a:t>Chương VIII</a:t>
            </a:r>
            <a:r>
              <a:rPr lang="en-US" sz="2300" b="1" smtClean="0">
                <a:solidFill>
                  <a:srgbClr val="FF0000"/>
                </a:solidFill>
                <a:latin typeface="Arial" panose="020B0604020202020204" pitchFamily="34" charset="0"/>
                <a:cs typeface="Arial" panose="020B0604020202020204" pitchFamily="34" charset="0"/>
              </a:rPr>
              <a:t>: </a:t>
            </a:r>
            <a:r>
              <a:rPr lang="vi-VN" sz="2300" b="1" smtClean="0">
                <a:solidFill>
                  <a:srgbClr val="FF0000"/>
                </a:solidFill>
                <a:latin typeface="Arial" panose="020B0604020202020204" pitchFamily="34" charset="0"/>
                <a:cs typeface="Arial" panose="020B0604020202020204" pitchFamily="34" charset="0"/>
              </a:rPr>
              <a:t>HỆ </a:t>
            </a:r>
            <a:r>
              <a:rPr lang="vi-VN" sz="2300" b="1">
                <a:solidFill>
                  <a:srgbClr val="FF0000"/>
                </a:solidFill>
                <a:latin typeface="Arial" panose="020B0604020202020204" pitchFamily="34" charset="0"/>
                <a:cs typeface="Arial" panose="020B0604020202020204" pitchFamily="34" charset="0"/>
              </a:rPr>
              <a:t>THỐNG THÔNG TIN VỀ TÀI SẢN CÔNG VÀ CƠ SỞ DỮ LIỆU QUỐC GIA VỀ TÀI SẢN CÔNG</a:t>
            </a:r>
            <a:endParaRPr lang="en-US" sz="23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457200" indent="-342900" algn="just" eaLnBrk="1" hangingPunct="1">
              <a:lnSpc>
                <a:spcPct val="107000"/>
              </a:lnSpc>
              <a:spcBef>
                <a:spcPts val="1000"/>
              </a:spcBef>
              <a:spcAft>
                <a:spcPts val="0"/>
              </a:spcAft>
              <a:buClr>
                <a:srgbClr val="FF0000"/>
              </a:buClr>
              <a:buFont typeface="Wingdings" pitchFamily="2" charset="2"/>
              <a:buChar char="v"/>
              <a:defRPr/>
            </a:pPr>
            <a:r>
              <a:rPr lang="vi-VN" sz="2300" b="1" kern="0" smtClean="0">
                <a:solidFill>
                  <a:srgbClr val="FF0066"/>
                </a:solidFill>
                <a:latin typeface="Arial" charset="0"/>
              </a:rPr>
              <a:t>Điều </a:t>
            </a:r>
            <a:r>
              <a:rPr lang="vi-VN" sz="2300" b="1" kern="0">
                <a:solidFill>
                  <a:srgbClr val="FF0066"/>
                </a:solidFill>
                <a:latin typeface="Arial" charset="0"/>
              </a:rPr>
              <a:t>127. Cơ sở dữ liệu quốc gia về tài sản </a:t>
            </a:r>
            <a:r>
              <a:rPr lang="vi-VN" sz="2300" b="1" kern="0">
                <a:solidFill>
                  <a:srgbClr val="FF0066"/>
                </a:solidFill>
                <a:latin typeface="Arial" charset="0"/>
              </a:rPr>
              <a:t>công</a:t>
            </a:r>
            <a:endParaRPr lang="en-US" sz="2300" b="1" kern="0">
              <a:solidFill>
                <a:srgbClr val="FF0066"/>
              </a:solidFill>
              <a:latin typeface="Arial" charset="0"/>
            </a:endParaRPr>
          </a:p>
          <a:p>
            <a:pPr indent="-457200" algn="just" eaLnBrk="1" hangingPunct="1">
              <a:lnSpc>
                <a:spcPct val="107000"/>
              </a:lnSpc>
              <a:spcBef>
                <a:spcPts val="1000"/>
              </a:spcBef>
              <a:spcAft>
                <a:spcPts val="0"/>
              </a:spcAft>
              <a:buClr>
                <a:srgbClr val="FF0000"/>
              </a:buClr>
              <a:buFont typeface="+mj-lt"/>
              <a:buAutoNum type="arabicPeriod" startAt="2"/>
              <a:defRPr/>
            </a:pPr>
            <a:r>
              <a:rPr lang="en-US" sz="2300" b="1" kern="0" smtClean="0">
                <a:solidFill>
                  <a:srgbClr val="0000FF"/>
                </a:solidFill>
                <a:latin typeface="Arial" charset="0"/>
              </a:rPr>
              <a:t>Cơ </a:t>
            </a:r>
            <a:r>
              <a:rPr lang="en-US" sz="2300" b="1" kern="0">
                <a:solidFill>
                  <a:srgbClr val="0000FF"/>
                </a:solidFill>
                <a:latin typeface="Arial" charset="0"/>
              </a:rPr>
              <a:t>sở dữ liệu quốc gia về tài sản công </a:t>
            </a:r>
            <a:r>
              <a:rPr lang="en-US" sz="2300" b="1" kern="0">
                <a:solidFill>
                  <a:srgbClr val="0000FF"/>
                </a:solidFill>
                <a:latin typeface="Arial" charset="0"/>
              </a:rPr>
              <a:t>bao </a:t>
            </a:r>
            <a:r>
              <a:rPr lang="en-US" sz="2300" b="1" kern="0" smtClean="0">
                <a:solidFill>
                  <a:srgbClr val="0000FF"/>
                </a:solidFill>
                <a:latin typeface="Arial" charset="0"/>
              </a:rPr>
              <a:t>gồm:</a:t>
            </a:r>
          </a:p>
          <a:p>
            <a:pPr indent="-457200" algn="just" eaLnBrk="1" hangingPunct="1">
              <a:lnSpc>
                <a:spcPct val="107000"/>
              </a:lnSpc>
              <a:spcBef>
                <a:spcPts val="1000"/>
              </a:spcBef>
              <a:spcAft>
                <a:spcPts val="0"/>
              </a:spcAft>
              <a:buClr>
                <a:srgbClr val="FF0000"/>
              </a:buClr>
              <a:buFont typeface="+mj-lt"/>
              <a:buAutoNum type="alphaLcParenR"/>
              <a:defRPr/>
            </a:pPr>
            <a:r>
              <a:rPr lang="en-US" sz="2300" b="1" kern="0" smtClean="0">
                <a:solidFill>
                  <a:srgbClr val="0000FF"/>
                </a:solidFill>
                <a:latin typeface="Arial" charset="0"/>
              </a:rPr>
              <a:t>Cơ </a:t>
            </a:r>
            <a:r>
              <a:rPr lang="en-US" sz="2300" b="1" kern="0">
                <a:solidFill>
                  <a:srgbClr val="0000FF"/>
                </a:solidFill>
                <a:latin typeface="Arial" charset="0"/>
              </a:rPr>
              <a:t>sở dữ liệu về tài sản công tại cơ quan, tổ chức</a:t>
            </a:r>
            <a:r>
              <a:rPr lang="en-US" sz="2300" b="1" kern="0">
                <a:solidFill>
                  <a:srgbClr val="0000FF"/>
                </a:solidFill>
                <a:latin typeface="Arial" charset="0"/>
              </a:rPr>
              <a:t>, </a:t>
            </a:r>
            <a:r>
              <a:rPr lang="en-US" sz="2300" b="1" kern="0" smtClean="0">
                <a:solidFill>
                  <a:srgbClr val="0000FF"/>
                </a:solidFill>
                <a:latin typeface="Arial" charset="0"/>
              </a:rPr>
              <a:t/>
            </a:r>
            <a:br>
              <a:rPr lang="en-US" sz="2300" b="1" kern="0" smtClean="0">
                <a:solidFill>
                  <a:srgbClr val="0000FF"/>
                </a:solidFill>
                <a:latin typeface="Arial" charset="0"/>
              </a:rPr>
            </a:br>
            <a:r>
              <a:rPr lang="en-US" sz="2300" b="1" kern="0" smtClean="0">
                <a:solidFill>
                  <a:srgbClr val="0000FF"/>
                </a:solidFill>
                <a:latin typeface="Arial" charset="0"/>
              </a:rPr>
              <a:t>đơn vị;</a:t>
            </a:r>
          </a:p>
          <a:p>
            <a:pPr indent="-457200" algn="just" eaLnBrk="1" hangingPunct="1">
              <a:lnSpc>
                <a:spcPct val="107000"/>
              </a:lnSpc>
              <a:spcBef>
                <a:spcPts val="1000"/>
              </a:spcBef>
              <a:spcAft>
                <a:spcPts val="0"/>
              </a:spcAft>
              <a:buClr>
                <a:srgbClr val="FF0000"/>
              </a:buClr>
              <a:buFont typeface="+mj-lt"/>
              <a:buAutoNum type="alphaLcParenR"/>
              <a:defRPr/>
            </a:pPr>
            <a:r>
              <a:rPr lang="en-US" sz="2300" b="1" kern="0" smtClean="0">
                <a:solidFill>
                  <a:srgbClr val="0000FF"/>
                </a:solidFill>
                <a:latin typeface="Arial" charset="0"/>
              </a:rPr>
              <a:t>Cơ </a:t>
            </a:r>
            <a:r>
              <a:rPr lang="en-US" sz="2300" b="1" kern="0">
                <a:solidFill>
                  <a:srgbClr val="0000FF"/>
                </a:solidFill>
                <a:latin typeface="Arial" charset="0"/>
              </a:rPr>
              <a:t>sở dữ liệu về tài sản kết cấu </a:t>
            </a:r>
            <a:r>
              <a:rPr lang="en-US" sz="2300" b="1" kern="0">
                <a:solidFill>
                  <a:srgbClr val="0000FF"/>
                </a:solidFill>
                <a:latin typeface="Arial" charset="0"/>
              </a:rPr>
              <a:t>hạ </a:t>
            </a:r>
            <a:r>
              <a:rPr lang="en-US" sz="2300" b="1" kern="0" smtClean="0">
                <a:solidFill>
                  <a:srgbClr val="0000FF"/>
                </a:solidFill>
                <a:latin typeface="Arial" charset="0"/>
              </a:rPr>
              <a:t>tầng;</a:t>
            </a:r>
          </a:p>
          <a:p>
            <a:pPr indent="-457200" algn="just" eaLnBrk="1" hangingPunct="1">
              <a:lnSpc>
                <a:spcPct val="107000"/>
              </a:lnSpc>
              <a:spcBef>
                <a:spcPts val="1000"/>
              </a:spcBef>
              <a:spcAft>
                <a:spcPts val="0"/>
              </a:spcAft>
              <a:buClr>
                <a:srgbClr val="FF0000"/>
              </a:buClr>
              <a:buFont typeface="+mj-lt"/>
              <a:buAutoNum type="alphaLcParenR"/>
              <a:defRPr/>
            </a:pPr>
            <a:r>
              <a:rPr lang="en-US" sz="2300" b="1" kern="0" smtClean="0">
                <a:solidFill>
                  <a:srgbClr val="0000FF"/>
                </a:solidFill>
                <a:latin typeface="Arial" charset="0"/>
              </a:rPr>
              <a:t>Cơ </a:t>
            </a:r>
            <a:r>
              <a:rPr lang="en-US" sz="2300" b="1" kern="0">
                <a:solidFill>
                  <a:srgbClr val="0000FF"/>
                </a:solidFill>
                <a:latin typeface="Arial" charset="0"/>
              </a:rPr>
              <a:t>sở dữ liệu về tài sản công tại </a:t>
            </a:r>
            <a:r>
              <a:rPr lang="en-US" sz="2300" b="1" kern="0">
                <a:solidFill>
                  <a:srgbClr val="0000FF"/>
                </a:solidFill>
                <a:latin typeface="Arial" charset="0"/>
              </a:rPr>
              <a:t>doanh </a:t>
            </a:r>
            <a:r>
              <a:rPr lang="en-US" sz="2300" b="1" kern="0" smtClean="0">
                <a:solidFill>
                  <a:srgbClr val="0000FF"/>
                </a:solidFill>
                <a:latin typeface="Arial" charset="0"/>
              </a:rPr>
              <a:t>nghiệp;</a:t>
            </a:r>
          </a:p>
          <a:p>
            <a:pPr indent="-457200" algn="just" eaLnBrk="1" hangingPunct="1">
              <a:lnSpc>
                <a:spcPct val="107000"/>
              </a:lnSpc>
              <a:spcBef>
                <a:spcPts val="1000"/>
              </a:spcBef>
              <a:spcAft>
                <a:spcPts val="0"/>
              </a:spcAft>
              <a:buClr>
                <a:srgbClr val="FF0000"/>
              </a:buClr>
              <a:buFont typeface="+mj-lt"/>
              <a:buAutoNum type="alphaLcParenR"/>
              <a:defRPr/>
            </a:pPr>
            <a:r>
              <a:rPr lang="en-US" sz="2300" b="1" kern="0" smtClean="0">
                <a:solidFill>
                  <a:srgbClr val="0000FF"/>
                </a:solidFill>
                <a:latin typeface="Arial" charset="0"/>
              </a:rPr>
              <a:t>Cơ </a:t>
            </a:r>
            <a:r>
              <a:rPr lang="en-US" sz="2300" b="1" kern="0">
                <a:solidFill>
                  <a:srgbClr val="0000FF"/>
                </a:solidFill>
                <a:latin typeface="Arial" charset="0"/>
              </a:rPr>
              <a:t>sở dữ liệu về tài sản được xác lập quyền sở </a:t>
            </a:r>
            <a:r>
              <a:rPr lang="en-US" sz="2300" b="1" kern="0">
                <a:solidFill>
                  <a:srgbClr val="0000FF"/>
                </a:solidFill>
                <a:latin typeface="Arial" charset="0"/>
              </a:rPr>
              <a:t>hữu </a:t>
            </a:r>
            <a:r>
              <a:rPr lang="en-US" sz="2300" b="1" kern="0" smtClean="0">
                <a:solidFill>
                  <a:srgbClr val="0000FF"/>
                </a:solidFill>
                <a:latin typeface="Arial" charset="0"/>
              </a:rPr>
              <a:t/>
            </a:r>
            <a:br>
              <a:rPr lang="en-US" sz="2300" b="1" kern="0" smtClean="0">
                <a:solidFill>
                  <a:srgbClr val="0000FF"/>
                </a:solidFill>
                <a:latin typeface="Arial" charset="0"/>
              </a:rPr>
            </a:br>
            <a:r>
              <a:rPr lang="en-US" sz="2300" b="1" kern="0" smtClean="0">
                <a:solidFill>
                  <a:srgbClr val="0000FF"/>
                </a:solidFill>
                <a:latin typeface="Arial" charset="0"/>
              </a:rPr>
              <a:t>toàn dân;</a:t>
            </a:r>
          </a:p>
          <a:p>
            <a:pPr marL="114300" indent="0" algn="just" eaLnBrk="1" hangingPunct="1">
              <a:lnSpc>
                <a:spcPct val="107000"/>
              </a:lnSpc>
              <a:spcBef>
                <a:spcPts val="1000"/>
              </a:spcBef>
              <a:spcAft>
                <a:spcPts val="0"/>
              </a:spcAft>
              <a:buClr>
                <a:srgbClr val="FF0000"/>
              </a:buClr>
              <a:buNone/>
              <a:defRPr/>
            </a:pPr>
            <a:r>
              <a:rPr lang="en-US" sz="2300" b="1" kern="0" smtClean="0">
                <a:solidFill>
                  <a:srgbClr val="FF0000"/>
                </a:solidFill>
                <a:latin typeface="Arial" charset="0"/>
              </a:rPr>
              <a:t>đ</a:t>
            </a:r>
            <a:r>
              <a:rPr lang="en-US" sz="2300" b="1" kern="0">
                <a:solidFill>
                  <a:srgbClr val="FF0000"/>
                </a:solidFill>
                <a:latin typeface="Arial" charset="0"/>
              </a:rPr>
              <a:t>)</a:t>
            </a:r>
            <a:r>
              <a:rPr lang="en-US" sz="2300" b="1" kern="0">
                <a:solidFill>
                  <a:srgbClr val="0000FF"/>
                </a:solidFill>
                <a:latin typeface="Arial" charset="0"/>
              </a:rPr>
              <a:t> </a:t>
            </a:r>
            <a:r>
              <a:rPr lang="en-US" sz="2300" b="1" kern="0" smtClean="0">
                <a:solidFill>
                  <a:srgbClr val="0000FF"/>
                </a:solidFill>
                <a:latin typeface="Arial" charset="0"/>
              </a:rPr>
              <a:t>  Cơ </a:t>
            </a:r>
            <a:r>
              <a:rPr lang="en-US" sz="2300" b="1" kern="0">
                <a:solidFill>
                  <a:srgbClr val="0000FF"/>
                </a:solidFill>
                <a:latin typeface="Arial" charset="0"/>
              </a:rPr>
              <a:t>sở dữ liệu về </a:t>
            </a:r>
            <a:r>
              <a:rPr lang="en-US" sz="2300" b="1" kern="0">
                <a:solidFill>
                  <a:srgbClr val="0000FF"/>
                </a:solidFill>
                <a:latin typeface="Arial" charset="0"/>
              </a:rPr>
              <a:t>đất </a:t>
            </a:r>
            <a:r>
              <a:rPr lang="en-US" sz="2300" b="1" kern="0" smtClean="0">
                <a:solidFill>
                  <a:srgbClr val="0000FF"/>
                </a:solidFill>
                <a:latin typeface="Arial" charset="0"/>
              </a:rPr>
              <a:t>đai;</a:t>
            </a:r>
          </a:p>
          <a:p>
            <a:pPr marL="114300" indent="0" algn="just" eaLnBrk="1" hangingPunct="1">
              <a:lnSpc>
                <a:spcPct val="107000"/>
              </a:lnSpc>
              <a:spcBef>
                <a:spcPts val="1000"/>
              </a:spcBef>
              <a:spcAft>
                <a:spcPts val="0"/>
              </a:spcAft>
              <a:buClr>
                <a:srgbClr val="FF0000"/>
              </a:buClr>
              <a:buNone/>
              <a:defRPr/>
            </a:pPr>
            <a:r>
              <a:rPr lang="en-US" sz="2300" b="1" kern="0" smtClean="0">
                <a:solidFill>
                  <a:srgbClr val="FF0000"/>
                </a:solidFill>
                <a:latin typeface="Arial" charset="0"/>
              </a:rPr>
              <a:t>e</a:t>
            </a:r>
            <a:r>
              <a:rPr lang="en-US" sz="2300" b="1" kern="0">
                <a:solidFill>
                  <a:srgbClr val="FF0000"/>
                </a:solidFill>
                <a:latin typeface="Arial" charset="0"/>
              </a:rPr>
              <a:t>)</a:t>
            </a:r>
            <a:r>
              <a:rPr lang="en-US" sz="2300" b="1" kern="0">
                <a:solidFill>
                  <a:srgbClr val="0000FF"/>
                </a:solidFill>
                <a:latin typeface="Arial" charset="0"/>
              </a:rPr>
              <a:t> </a:t>
            </a:r>
            <a:r>
              <a:rPr lang="en-US" sz="2300" b="1" kern="0" smtClean="0">
                <a:solidFill>
                  <a:srgbClr val="0000FF"/>
                </a:solidFill>
                <a:latin typeface="Arial" charset="0"/>
              </a:rPr>
              <a:t> Cơ </a:t>
            </a:r>
            <a:r>
              <a:rPr lang="en-US" sz="2300" b="1" kern="0">
                <a:solidFill>
                  <a:srgbClr val="0000FF"/>
                </a:solidFill>
                <a:latin typeface="Arial" charset="0"/>
              </a:rPr>
              <a:t>sở dữ liệu về tài </a:t>
            </a:r>
            <a:r>
              <a:rPr lang="en-US" sz="2300" b="1" kern="0">
                <a:solidFill>
                  <a:srgbClr val="0000FF"/>
                </a:solidFill>
                <a:latin typeface="Arial" charset="0"/>
              </a:rPr>
              <a:t>nguyên</a:t>
            </a:r>
            <a:r>
              <a:rPr lang="en-US" sz="2300" b="1" kern="0" smtClean="0">
                <a:solidFill>
                  <a:srgbClr val="0000FF"/>
                </a:solidFill>
                <a:latin typeface="Arial" charset="0"/>
              </a:rPr>
              <a:t>.</a:t>
            </a:r>
          </a:p>
        </p:txBody>
      </p:sp>
    </p:spTree>
    <p:extLst>
      <p:ext uri="{BB962C8B-B14F-4D97-AF65-F5344CB8AC3E}">
        <p14:creationId xmlns:p14="http://schemas.microsoft.com/office/powerpoint/2010/main" val="29023161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marL="577850" indent="-468313" algn="ctr" eaLnBrk="1" hangingPunct="1">
              <a:lnSpc>
                <a:spcPct val="110000"/>
              </a:lnSpc>
              <a:spcBef>
                <a:spcPts val="1200"/>
              </a:spcBef>
              <a:spcAft>
                <a:spcPts val="0"/>
              </a:spcAft>
              <a:defRPr/>
            </a:pPr>
            <a:r>
              <a:rPr lang="en-US" sz="2600" b="1" smtClean="0">
                <a:solidFill>
                  <a:srgbClr val="FF0066"/>
                </a:solidFill>
                <a:latin typeface="Arial" panose="020B0604020202020204" pitchFamily="34" charset="0"/>
                <a:cs typeface="Arial" panose="020B0604020202020204" pitchFamily="34" charset="0"/>
              </a:rPr>
              <a:t>Văn bản liên quan</a:t>
            </a:r>
            <a:endParaRPr lang="en-US" sz="2600" b="1">
              <a:solidFill>
                <a:srgbClr val="FF0066"/>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77850" indent="-468313" algn="just" eaLnBrk="1" hangingPunct="1">
              <a:lnSpc>
                <a:spcPct val="120000"/>
              </a:lnSpc>
              <a:spcBef>
                <a:spcPts val="1200"/>
              </a:spcBef>
              <a:spcAft>
                <a:spcPts val="0"/>
              </a:spcAft>
              <a:buClr>
                <a:srgbClr val="FF0000"/>
              </a:buClr>
              <a:buFont typeface="+mj-lt"/>
              <a:buAutoNum type="arabicPeriod"/>
              <a:defRPr/>
            </a:pPr>
            <a:r>
              <a:rPr lang="en-US" sz="2500" b="1" kern="0">
                <a:solidFill>
                  <a:srgbClr val="0000FF"/>
                </a:solidFill>
                <a:latin typeface="Arial" charset="0"/>
              </a:rPr>
              <a:t>Nghị định số </a:t>
            </a:r>
            <a:r>
              <a:rPr lang="en-US" sz="2500" b="1" kern="0">
                <a:solidFill>
                  <a:srgbClr val="FF0066"/>
                </a:solidFill>
                <a:latin typeface="Arial" charset="0"/>
              </a:rPr>
              <a:t>151/2017/NĐ-CP</a:t>
            </a:r>
            <a:r>
              <a:rPr lang="en-US" sz="2500" b="1" kern="0">
                <a:solidFill>
                  <a:srgbClr val="0000FF"/>
                </a:solidFill>
                <a:latin typeface="Arial" charset="0"/>
              </a:rPr>
              <a:t> </a:t>
            </a:r>
            <a:r>
              <a:rPr lang="en-US" sz="2500" b="1" kern="0">
                <a:solidFill>
                  <a:srgbClr val="0000FF"/>
                </a:solidFill>
                <a:latin typeface="Arial" charset="0"/>
              </a:rPr>
              <a:t>ngày </a:t>
            </a:r>
            <a:r>
              <a:rPr lang="en-US" sz="2500" b="1" kern="0">
                <a:solidFill>
                  <a:srgbClr val="0000FF"/>
                </a:solidFill>
                <a:latin typeface="Arial" charset="0"/>
              </a:rPr>
              <a:t>26/12/2017 </a:t>
            </a:r>
            <a:r>
              <a:rPr lang="en-US" sz="2500" b="1" kern="0">
                <a:solidFill>
                  <a:srgbClr val="0000FF"/>
                </a:solidFill>
                <a:latin typeface="Arial" charset="0"/>
              </a:rPr>
              <a:t>của Chính </a:t>
            </a:r>
            <a:r>
              <a:rPr lang="en-US" sz="2500" b="1" kern="0">
                <a:solidFill>
                  <a:srgbClr val="0000FF"/>
                </a:solidFill>
                <a:latin typeface="Arial" charset="0"/>
              </a:rPr>
              <a:t>phủ </a:t>
            </a:r>
            <a:r>
              <a:rPr lang="en-US" sz="2500" b="1" kern="0" smtClean="0">
                <a:solidFill>
                  <a:srgbClr val="0000FF"/>
                </a:solidFill>
                <a:latin typeface="Arial" charset="0"/>
              </a:rPr>
              <a:t>quy định chi tiết một số điều của Luật quản lý, sử dụng tài sản công</a:t>
            </a:r>
            <a:endParaRPr lang="en-US" sz="2500" b="1" kern="0">
              <a:solidFill>
                <a:srgbClr val="0000FF"/>
              </a:solidFill>
              <a:latin typeface="Arial" charset="0"/>
            </a:endParaRPr>
          </a:p>
          <a:p>
            <a:pPr marL="577850" indent="-468313" algn="just" eaLnBrk="1" hangingPunct="1">
              <a:lnSpc>
                <a:spcPct val="120000"/>
              </a:lnSpc>
              <a:spcBef>
                <a:spcPts val="1200"/>
              </a:spcBef>
              <a:spcAft>
                <a:spcPts val="0"/>
              </a:spcAft>
              <a:buClr>
                <a:srgbClr val="FF0000"/>
              </a:buClr>
              <a:buFont typeface="+mj-lt"/>
              <a:buAutoNum type="arabicPeriod"/>
              <a:defRPr/>
            </a:pPr>
            <a:r>
              <a:rPr lang="en-US" sz="2500" b="1" kern="0">
                <a:solidFill>
                  <a:srgbClr val="0000FF"/>
                </a:solidFill>
                <a:latin typeface="Arial" charset="0"/>
              </a:rPr>
              <a:t>Nghị định </a:t>
            </a:r>
            <a:r>
              <a:rPr lang="en-US" sz="2500" b="1" kern="0">
                <a:solidFill>
                  <a:srgbClr val="0000FF"/>
                </a:solidFill>
                <a:latin typeface="Arial" charset="0"/>
              </a:rPr>
              <a:t>số </a:t>
            </a:r>
            <a:r>
              <a:rPr lang="en-US" sz="2500" b="1" kern="0" smtClean="0">
                <a:solidFill>
                  <a:srgbClr val="FF0066"/>
                </a:solidFill>
                <a:latin typeface="Arial" charset="0"/>
              </a:rPr>
              <a:t>152/2017/NĐ-CP</a:t>
            </a:r>
            <a:r>
              <a:rPr lang="en-US" sz="2500" b="1" kern="0" smtClean="0">
                <a:solidFill>
                  <a:srgbClr val="0000FF"/>
                </a:solidFill>
                <a:latin typeface="Arial" charset="0"/>
              </a:rPr>
              <a:t> </a:t>
            </a:r>
            <a:r>
              <a:rPr lang="en-US" sz="2500" b="1" kern="0">
                <a:solidFill>
                  <a:srgbClr val="0000FF"/>
                </a:solidFill>
                <a:latin typeface="Arial" charset="0"/>
              </a:rPr>
              <a:t>ngày </a:t>
            </a:r>
            <a:r>
              <a:rPr lang="en-US" sz="2500" b="1" kern="0" smtClean="0">
                <a:solidFill>
                  <a:srgbClr val="0000FF"/>
                </a:solidFill>
                <a:latin typeface="Arial" charset="0"/>
              </a:rPr>
              <a:t>27/12/2017 </a:t>
            </a:r>
            <a:r>
              <a:rPr lang="en-US" sz="2500" b="1" kern="0">
                <a:solidFill>
                  <a:srgbClr val="0000FF"/>
                </a:solidFill>
                <a:latin typeface="Arial" charset="0"/>
              </a:rPr>
              <a:t>của </a:t>
            </a:r>
            <a:r>
              <a:rPr lang="en-US" sz="2500" b="1" kern="0">
                <a:solidFill>
                  <a:srgbClr val="0000FF"/>
                </a:solidFill>
                <a:latin typeface="Arial" charset="0"/>
              </a:rPr>
              <a:t>Chính phủ quy </a:t>
            </a:r>
            <a:r>
              <a:rPr lang="en-US" sz="2500" b="1" kern="0">
                <a:solidFill>
                  <a:srgbClr val="0000FF"/>
                </a:solidFill>
                <a:latin typeface="Arial" charset="0"/>
              </a:rPr>
              <a:t>định </a:t>
            </a:r>
            <a:r>
              <a:rPr lang="en-US" sz="2500" b="1" kern="0" smtClean="0">
                <a:solidFill>
                  <a:srgbClr val="0000FF"/>
                </a:solidFill>
                <a:latin typeface="Arial" charset="0"/>
              </a:rPr>
              <a:t>tiêu chuẩn, định mức sử dụng trụ sở làm việc, cơ sở hoạt động sự nghiệp</a:t>
            </a:r>
            <a:endParaRPr lang="en-US" sz="2500" b="1" kern="0">
              <a:solidFill>
                <a:srgbClr val="0000FF"/>
              </a:solidFill>
              <a:latin typeface="Arial" charset="0"/>
            </a:endParaRPr>
          </a:p>
        </p:txBody>
      </p:sp>
    </p:spTree>
    <p:extLst>
      <p:ext uri="{BB962C8B-B14F-4D97-AF65-F5344CB8AC3E}">
        <p14:creationId xmlns:p14="http://schemas.microsoft.com/office/powerpoint/2010/main" val="7456700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7006A05-71E8-4A6D-8CFB-62065BD41703}" type="slidenum">
              <a:rPr lang="en-US" smtClean="0"/>
              <a:pPr>
                <a:defRPr/>
              </a:pPr>
              <a:t>44</a:t>
            </a:fld>
            <a:endParaRPr lang="en-US"/>
          </a:p>
        </p:txBody>
      </p:sp>
      <p:sp>
        <p:nvSpPr>
          <p:cNvPr id="4" name="TextBox 3"/>
          <p:cNvSpPr txBox="1"/>
          <p:nvPr/>
        </p:nvSpPr>
        <p:spPr bwMode="auto">
          <a:xfrm>
            <a:off x="457200" y="2186214"/>
            <a:ext cx="8305800" cy="1549014"/>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spAutoFit/>
          </a:bodyPr>
          <a:lstStyle/>
          <a:p>
            <a:pPr>
              <a:lnSpc>
                <a:spcPct val="150000"/>
              </a:lnSpc>
              <a:spcBef>
                <a:spcPts val="600"/>
              </a:spcBef>
              <a:spcAft>
                <a:spcPts val="600"/>
              </a:spcAft>
            </a:pPr>
            <a:r>
              <a:rPr lang="en-US" sz="7200" b="1" kern="0" smtClean="0">
                <a:solidFill>
                  <a:srgbClr val="FF0000"/>
                </a:solidFill>
                <a:latin typeface="Arial" pitchFamily="34" charset="0"/>
                <a:ea typeface="+mj-ea"/>
                <a:cs typeface="Arial" pitchFamily="34" charset="0"/>
              </a:rPr>
              <a:t>Q &amp; A</a:t>
            </a:r>
          </a:p>
        </p:txBody>
      </p:sp>
    </p:spTree>
    <p:extLst>
      <p:ext uri="{BB962C8B-B14F-4D97-AF65-F5344CB8AC3E}">
        <p14:creationId xmlns:p14="http://schemas.microsoft.com/office/powerpoint/2010/main" val="4007211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3700266" y="1295400"/>
            <a:ext cx="5302447" cy="5406788"/>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347663" indent="-342900" algn="just" eaLnBrk="1" hangingPunct="1">
              <a:lnSpc>
                <a:spcPct val="120000"/>
              </a:lnSpc>
              <a:spcBef>
                <a:spcPts val="1200"/>
              </a:spcBef>
              <a:spcAft>
                <a:spcPts val="0"/>
              </a:spcAft>
              <a:buClr>
                <a:srgbClr val="FF0000"/>
              </a:buClr>
              <a:buFont typeface="Wingdings" panose="05000000000000000000" pitchFamily="2" charset="2"/>
              <a:buChar char="Ø"/>
              <a:defRPr/>
            </a:pPr>
            <a:r>
              <a:rPr lang="en-US" sz="2500" b="1" kern="0">
                <a:solidFill>
                  <a:srgbClr val="0000FF"/>
                </a:solidFill>
                <a:latin typeface="Arial" charset="0"/>
              </a:rPr>
              <a:t>Luật Quản lý, sử dụng </a:t>
            </a:r>
            <a:r>
              <a:rPr lang="en-US" sz="2500" b="1" kern="0" smtClean="0">
                <a:solidFill>
                  <a:srgbClr val="0000FF"/>
                </a:solidFill>
                <a:latin typeface="Arial" charset="0"/>
              </a:rPr>
              <a:t>tài sản công </a:t>
            </a:r>
            <a:r>
              <a:rPr lang="en-US" sz="2500" b="1" kern="0">
                <a:solidFill>
                  <a:srgbClr val="0000FF"/>
                </a:solidFill>
                <a:latin typeface="Arial" charset="0"/>
              </a:rPr>
              <a:t>số </a:t>
            </a:r>
            <a:r>
              <a:rPr lang="nl-NL" sz="2500" b="1" kern="0">
                <a:solidFill>
                  <a:srgbClr val="FF0000"/>
                </a:solidFill>
                <a:latin typeface="Arial" charset="0"/>
              </a:rPr>
              <a:t>15/2017/QH14</a:t>
            </a:r>
            <a:r>
              <a:rPr lang="en-US" sz="2500" b="1" kern="0">
                <a:solidFill>
                  <a:srgbClr val="0000FF"/>
                </a:solidFill>
                <a:latin typeface="Arial" charset="0"/>
              </a:rPr>
              <a:t> đã được </a:t>
            </a:r>
            <a:r>
              <a:rPr lang="en-US" sz="2500" b="1" kern="0" smtClean="0">
                <a:solidFill>
                  <a:srgbClr val="0000FF"/>
                </a:solidFill>
                <a:latin typeface="Arial" charset="0"/>
              </a:rPr>
              <a:t>thông </a:t>
            </a:r>
            <a:r>
              <a:rPr lang="en-US" sz="2500" b="1" kern="0">
                <a:solidFill>
                  <a:srgbClr val="0000FF"/>
                </a:solidFill>
                <a:latin typeface="Arial" charset="0"/>
              </a:rPr>
              <a:t>qua ngày </a:t>
            </a:r>
            <a:r>
              <a:rPr lang="en-US" sz="2500" b="1" kern="0" smtClean="0">
                <a:solidFill>
                  <a:srgbClr val="0000FF"/>
                </a:solidFill>
                <a:latin typeface="Arial" charset="0"/>
              </a:rPr>
              <a:t>21/6/2017 </a:t>
            </a:r>
            <a:r>
              <a:rPr lang="en-US" sz="2500" b="1" kern="0">
                <a:solidFill>
                  <a:srgbClr val="0000FF"/>
                </a:solidFill>
                <a:latin typeface="Arial" charset="0"/>
              </a:rPr>
              <a:t>tại kỳ họp thứ 3 của Quốc hội </a:t>
            </a:r>
            <a:br>
              <a:rPr lang="en-US" sz="2500" b="1" kern="0">
                <a:solidFill>
                  <a:srgbClr val="0000FF"/>
                </a:solidFill>
                <a:latin typeface="Arial" charset="0"/>
              </a:rPr>
            </a:br>
            <a:r>
              <a:rPr lang="en-US" sz="2500" b="1" kern="0">
                <a:solidFill>
                  <a:srgbClr val="0000FF"/>
                </a:solidFill>
                <a:latin typeface="Arial" charset="0"/>
              </a:rPr>
              <a:t>khóa </a:t>
            </a:r>
            <a:r>
              <a:rPr lang="en-US" sz="2500" b="1" kern="0" smtClean="0">
                <a:solidFill>
                  <a:srgbClr val="0000FF"/>
                </a:solidFill>
                <a:latin typeface="Arial" charset="0"/>
              </a:rPr>
              <a:t>14 </a:t>
            </a:r>
            <a:r>
              <a:rPr lang="vi-VN" sz="2500" b="1" kern="0" smtClean="0">
                <a:solidFill>
                  <a:srgbClr val="0000FF"/>
                </a:solidFill>
                <a:latin typeface="Arial" charset="0"/>
              </a:rPr>
              <a:t>thay </a:t>
            </a:r>
            <a:r>
              <a:rPr lang="vi-VN" sz="2500" b="1" kern="0">
                <a:solidFill>
                  <a:srgbClr val="0000FF"/>
                </a:solidFill>
                <a:latin typeface="Arial" charset="0"/>
              </a:rPr>
              <a:t>thế cho Luật Quản lý, sử dụng </a:t>
            </a:r>
            <a:r>
              <a:rPr lang="en-US" sz="2500" b="1" kern="0" smtClean="0">
                <a:solidFill>
                  <a:srgbClr val="0000FF"/>
                </a:solidFill>
                <a:latin typeface="Arial" charset="0"/>
              </a:rPr>
              <a:t>tài sản nhà nước </a:t>
            </a:r>
            <a:r>
              <a:rPr lang="vi-VN" sz="2500" b="1" kern="0" smtClean="0">
                <a:solidFill>
                  <a:srgbClr val="0000FF"/>
                </a:solidFill>
                <a:latin typeface="Arial" charset="0"/>
              </a:rPr>
              <a:t>năm </a:t>
            </a:r>
            <a:r>
              <a:rPr lang="vi-VN" sz="2500" b="1" kern="0">
                <a:solidFill>
                  <a:srgbClr val="0000FF"/>
                </a:solidFill>
                <a:latin typeface="Arial" charset="0"/>
              </a:rPr>
              <a:t>2008</a:t>
            </a:r>
            <a:endParaRPr lang="en-US" sz="2500" b="1" kern="0">
              <a:solidFill>
                <a:srgbClr val="0000FF"/>
              </a:solidFill>
              <a:latin typeface="Arial" charset="0"/>
            </a:endParaRPr>
          </a:p>
          <a:p>
            <a:pPr marL="347663" indent="-342900" algn="just" eaLnBrk="1" hangingPunct="1">
              <a:lnSpc>
                <a:spcPct val="120000"/>
              </a:lnSpc>
              <a:spcBef>
                <a:spcPts val="1200"/>
              </a:spcBef>
              <a:spcAft>
                <a:spcPts val="0"/>
              </a:spcAft>
              <a:buClr>
                <a:srgbClr val="FF0000"/>
              </a:buClr>
              <a:buFont typeface="Wingdings" panose="05000000000000000000" pitchFamily="2" charset="2"/>
              <a:buChar char="Ø"/>
              <a:defRPr/>
            </a:pPr>
            <a:r>
              <a:rPr lang="it-IT" sz="2500" b="1" kern="0" smtClean="0">
                <a:solidFill>
                  <a:srgbClr val="0000FF"/>
                </a:solidFill>
                <a:latin typeface="Arial" charset="0"/>
              </a:rPr>
              <a:t>Luật </a:t>
            </a:r>
            <a:r>
              <a:rPr lang="it-IT" sz="2500" b="1" kern="0">
                <a:solidFill>
                  <a:srgbClr val="0000FF"/>
                </a:solidFill>
                <a:latin typeface="Arial" charset="0"/>
              </a:rPr>
              <a:t>có hiệu lực thi hành kể từ ngày </a:t>
            </a:r>
            <a:r>
              <a:rPr lang="it-IT" sz="2500" b="1" kern="0" smtClean="0">
                <a:solidFill>
                  <a:srgbClr val="0000FF"/>
                </a:solidFill>
                <a:latin typeface="Arial" charset="0"/>
              </a:rPr>
              <a:t>01/01/2018.</a:t>
            </a:r>
            <a:endParaRPr lang="en-US" sz="2500" b="1" kern="0">
              <a:solidFill>
                <a:srgbClr val="0000FF"/>
              </a:solidFill>
              <a:latin typeface="Arial" charset="0"/>
            </a:endParaRPr>
          </a:p>
        </p:txBody>
      </p:sp>
      <p:sp>
        <p:nvSpPr>
          <p:cNvPr id="9" name="Title 1"/>
          <p:cNvSpPr>
            <a:spLocks noGrp="1"/>
          </p:cNvSpPr>
          <p:nvPr>
            <p:ph type="title"/>
          </p:nvPr>
        </p:nvSpPr>
        <p:spPr>
          <a:xfrm>
            <a:off x="234950" y="152400"/>
            <a:ext cx="8680450" cy="914400"/>
          </a:xfrm>
        </p:spPr>
        <p:txBody>
          <a:bodyPr anchor="ctr"/>
          <a:lstStyle/>
          <a:p>
            <a:pPr algn="ctr">
              <a:lnSpc>
                <a:spcPct val="110000"/>
              </a:lnSpc>
              <a:spcBef>
                <a:spcPts val="0"/>
              </a:spcBef>
            </a:pPr>
            <a:r>
              <a:rPr lang="en-US" sz="2500" b="1">
                <a:solidFill>
                  <a:srgbClr val="FF0000"/>
                </a:solidFill>
                <a:latin typeface="Arial" panose="020B0604020202020204" pitchFamily="34" charset="0"/>
                <a:cs typeface="Arial" panose="020B0604020202020204" pitchFamily="34" charset="0"/>
              </a:rPr>
              <a:t>GIỚI THIỆU LUẬT </a:t>
            </a:r>
            <a:r>
              <a:rPr lang="nl-NL" sz="2500" b="1" smtClean="0">
                <a:solidFill>
                  <a:srgbClr val="FF0000"/>
                </a:solidFill>
                <a:latin typeface="Arial" panose="020B0604020202020204" pitchFamily="34" charset="0"/>
                <a:cs typeface="Arial" panose="020B0604020202020204" pitchFamily="34" charset="0"/>
              </a:rPr>
              <a:t>QUẢN </a:t>
            </a:r>
            <a:r>
              <a:rPr lang="nl-NL" sz="2500" b="1">
                <a:solidFill>
                  <a:srgbClr val="FF0000"/>
                </a:solidFill>
                <a:latin typeface="Arial" panose="020B0604020202020204" pitchFamily="34" charset="0"/>
                <a:cs typeface="Arial" panose="020B0604020202020204" pitchFamily="34" charset="0"/>
              </a:rPr>
              <a:t>LÝ, SỬ DỤNG </a:t>
            </a:r>
            <a:br>
              <a:rPr lang="nl-NL" sz="2500" b="1">
                <a:solidFill>
                  <a:srgbClr val="FF0000"/>
                </a:solidFill>
                <a:latin typeface="Arial" panose="020B0604020202020204" pitchFamily="34" charset="0"/>
                <a:cs typeface="Arial" panose="020B0604020202020204" pitchFamily="34" charset="0"/>
              </a:rPr>
            </a:br>
            <a:r>
              <a:rPr lang="nl-NL" sz="2500" b="1" smtClean="0">
                <a:solidFill>
                  <a:srgbClr val="FF0000"/>
                </a:solidFill>
                <a:latin typeface="Arial" panose="020B0604020202020204" pitchFamily="34" charset="0"/>
                <a:cs typeface="Arial" panose="020B0604020202020204" pitchFamily="34" charset="0"/>
              </a:rPr>
              <a:t>TÀI SẢN CÔNG </a:t>
            </a:r>
            <a:r>
              <a:rPr lang="en-US" altLang="en-US" sz="2500" b="1">
                <a:solidFill>
                  <a:srgbClr val="FF0000"/>
                </a:solidFill>
                <a:latin typeface="Arial" panose="020B0604020202020204" pitchFamily="34" charset="0"/>
                <a:cs typeface="Arial" panose="020B0604020202020204" pitchFamily="34" charset="0"/>
              </a:rPr>
              <a:t>NĂM </a:t>
            </a:r>
            <a:r>
              <a:rPr lang="en-US" altLang="en-US" sz="2500" b="1" smtClean="0">
                <a:solidFill>
                  <a:srgbClr val="FF0000"/>
                </a:solidFill>
                <a:latin typeface="Arial" panose="020B0604020202020204" pitchFamily="34" charset="0"/>
                <a:cs typeface="Arial" panose="020B0604020202020204" pitchFamily="34" charset="0"/>
              </a:rPr>
              <a:t>2017</a:t>
            </a:r>
            <a:endParaRPr lang="en-US" sz="2500" b="1">
              <a:solidFill>
                <a:srgbClr val="FF0000"/>
              </a:solidFill>
              <a:latin typeface="Arial" panose="020B0604020202020204" pitchFamily="34" charset="0"/>
              <a:cs typeface="Arial" panose="020B0604020202020204" pitchFamily="34" charset="0"/>
            </a:endParaRPr>
          </a:p>
        </p:txBody>
      </p:sp>
      <p:pic>
        <p:nvPicPr>
          <p:cNvPr id="5" name="Picture 4"/>
          <p:cNvPicPr>
            <a:picLocks/>
          </p:cNvPicPr>
          <p:nvPr/>
        </p:nvPicPr>
        <p:blipFill>
          <a:blip r:embed="rId2">
            <a:extLst>
              <a:ext uri="{28A0092B-C50C-407E-A947-70E740481C1C}">
                <a14:useLocalDpi xmlns:a14="http://schemas.microsoft.com/office/drawing/2010/main" val="0"/>
              </a:ext>
            </a:extLst>
          </a:blip>
          <a:stretch>
            <a:fillRect/>
          </a:stretch>
        </p:blipFill>
        <p:spPr>
          <a:xfrm>
            <a:off x="228600" y="1288940"/>
            <a:ext cx="3502152" cy="5413248"/>
          </a:xfrm>
          <a:prstGeom prst="rect">
            <a:avLst/>
          </a:prstGeom>
        </p:spPr>
      </p:pic>
    </p:spTree>
    <p:extLst>
      <p:ext uri="{BB962C8B-B14F-4D97-AF65-F5344CB8AC3E}">
        <p14:creationId xmlns:p14="http://schemas.microsoft.com/office/powerpoint/2010/main" val="2465659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sz="2600" b="1" smtClean="0">
                <a:solidFill>
                  <a:srgbClr val="FF0000"/>
                </a:solidFill>
                <a:latin typeface="Arial" panose="020B0604020202020204" pitchFamily="34" charset="0"/>
                <a:cs typeface="Arial" panose="020B0604020202020204" pitchFamily="34" charset="0"/>
              </a:rPr>
              <a:t>SỰ </a:t>
            </a:r>
            <a:r>
              <a:rPr lang="en-US" sz="2600" b="1">
                <a:solidFill>
                  <a:srgbClr val="FF0000"/>
                </a:solidFill>
                <a:latin typeface="Arial" panose="020B0604020202020204" pitchFamily="34" charset="0"/>
                <a:cs typeface="Arial" panose="020B0604020202020204" pitchFamily="34" charset="0"/>
              </a:rPr>
              <a:t>CẦN THIẾT BAN HÀNH </a:t>
            </a:r>
            <a:r>
              <a:rPr lang="en-US" sz="2600" b="1" smtClean="0">
                <a:solidFill>
                  <a:srgbClr val="FF0000"/>
                </a:solidFill>
                <a:latin typeface="Arial" panose="020B0604020202020204" pitchFamily="34" charset="0"/>
                <a:cs typeface="Arial" panose="020B0604020202020204" pitchFamily="34" charset="0"/>
              </a:rPr>
              <a:t>LUẬT</a:t>
            </a:r>
            <a:endParaRPr lang="en-US" sz="26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566738" indent="-457200" algn="just" eaLnBrk="1" hangingPunct="1">
              <a:lnSpc>
                <a:spcPct val="107000"/>
              </a:lnSpc>
              <a:spcBef>
                <a:spcPts val="600"/>
              </a:spcBef>
              <a:spcAft>
                <a:spcPts val="0"/>
              </a:spcAft>
              <a:buClr>
                <a:srgbClr val="FF0000"/>
              </a:buClr>
              <a:buFont typeface="Wingdings" panose="05000000000000000000" pitchFamily="2" charset="2"/>
              <a:buChar char="Ø"/>
              <a:defRPr/>
            </a:pPr>
            <a:r>
              <a:rPr lang="vi-VN" sz="2000" b="1" kern="0" smtClean="0">
                <a:solidFill>
                  <a:srgbClr val="0000FF"/>
                </a:solidFill>
                <a:latin typeface="Arial" charset="0"/>
              </a:rPr>
              <a:t>Luật Quản </a:t>
            </a:r>
            <a:r>
              <a:rPr lang="vi-VN" sz="2000" b="1" kern="0">
                <a:solidFill>
                  <a:srgbClr val="0000FF"/>
                </a:solidFill>
                <a:latin typeface="Arial" charset="0"/>
              </a:rPr>
              <a:t>lý, sử dụng </a:t>
            </a:r>
            <a:r>
              <a:rPr lang="en-US" sz="2000" b="1" kern="0" smtClean="0">
                <a:solidFill>
                  <a:srgbClr val="0000FF"/>
                </a:solidFill>
                <a:latin typeface="Arial" charset="0"/>
              </a:rPr>
              <a:t>TSC </a:t>
            </a:r>
            <a:r>
              <a:rPr lang="vi-VN" sz="2000" b="1" kern="0" smtClean="0">
                <a:solidFill>
                  <a:srgbClr val="0000FF"/>
                </a:solidFill>
                <a:latin typeface="Arial" charset="0"/>
              </a:rPr>
              <a:t>tạo </a:t>
            </a:r>
            <a:r>
              <a:rPr lang="vi-VN" sz="2000" b="1" kern="0">
                <a:solidFill>
                  <a:srgbClr val="0000FF"/>
                </a:solidFill>
                <a:latin typeface="Arial" charset="0"/>
              </a:rPr>
              <a:t>lập những nguyên tắc chung nhất trong quản lý, sử dụng </a:t>
            </a:r>
            <a:r>
              <a:rPr lang="vi-VN" sz="2000" b="1" kern="0" smtClean="0">
                <a:solidFill>
                  <a:srgbClr val="0000FF"/>
                </a:solidFill>
                <a:latin typeface="Arial" charset="0"/>
              </a:rPr>
              <a:t>tài sản công; </a:t>
            </a:r>
            <a:r>
              <a:rPr lang="vi-VN" sz="2000" b="1" kern="0">
                <a:solidFill>
                  <a:srgbClr val="0000FF"/>
                </a:solidFill>
                <a:latin typeface="Arial" charset="0"/>
              </a:rPr>
              <a:t>kế thừa những nội dung, quy định hiện hành còn phù hợp, đã được thực hiện ổn định, có hiệu quả trong thực </a:t>
            </a:r>
            <a:r>
              <a:rPr lang="vi-VN" sz="2000" b="1" kern="0" smtClean="0">
                <a:solidFill>
                  <a:srgbClr val="0000FF"/>
                </a:solidFill>
                <a:latin typeface="Arial" charset="0"/>
              </a:rPr>
              <a:t>tế</a:t>
            </a:r>
            <a:r>
              <a:rPr lang="en-US" sz="2000" b="1" kern="0" smtClean="0">
                <a:solidFill>
                  <a:srgbClr val="0000FF"/>
                </a:solidFill>
                <a:latin typeface="Arial" charset="0"/>
              </a:rPr>
              <a:t>.</a:t>
            </a:r>
          </a:p>
          <a:p>
            <a:pPr marL="566738" indent="-457200" algn="just" eaLnBrk="1" hangingPunct="1">
              <a:lnSpc>
                <a:spcPct val="107000"/>
              </a:lnSpc>
              <a:spcBef>
                <a:spcPts val="600"/>
              </a:spcBef>
              <a:spcAft>
                <a:spcPts val="0"/>
              </a:spcAft>
              <a:buClr>
                <a:srgbClr val="FF0000"/>
              </a:buClr>
              <a:buFont typeface="Wingdings" panose="05000000000000000000" pitchFamily="2" charset="2"/>
              <a:buChar char="Ø"/>
              <a:defRPr/>
            </a:pPr>
            <a:r>
              <a:rPr lang="en-US" sz="2000" b="1" kern="0" smtClean="0">
                <a:solidFill>
                  <a:srgbClr val="0000FF"/>
                </a:solidFill>
                <a:latin typeface="Arial" charset="0"/>
              </a:rPr>
              <a:t>S</a:t>
            </a:r>
            <a:r>
              <a:rPr lang="vi-VN" sz="2000" b="1" kern="0" smtClean="0">
                <a:solidFill>
                  <a:srgbClr val="0000FF"/>
                </a:solidFill>
                <a:latin typeface="Arial" charset="0"/>
              </a:rPr>
              <a:t>ửa </a:t>
            </a:r>
            <a:r>
              <a:rPr lang="vi-VN" sz="2000" b="1" kern="0">
                <a:solidFill>
                  <a:srgbClr val="0000FF"/>
                </a:solidFill>
                <a:latin typeface="Arial" charset="0"/>
              </a:rPr>
              <a:t>đổi những quy định không còn phù hợp với thực tế và yêu cầu quản lý trong tình hình mới; đổi mới phương thức quản lý, sử dụng </a:t>
            </a:r>
            <a:r>
              <a:rPr lang="en-US" sz="2000" b="1" kern="0" smtClean="0">
                <a:solidFill>
                  <a:srgbClr val="0000FF"/>
                </a:solidFill>
                <a:latin typeface="Arial" charset="0"/>
              </a:rPr>
              <a:t>TSC </a:t>
            </a:r>
            <a:r>
              <a:rPr lang="vi-VN" sz="2000" b="1" kern="0" smtClean="0">
                <a:solidFill>
                  <a:srgbClr val="0000FF"/>
                </a:solidFill>
                <a:latin typeface="Arial" charset="0"/>
              </a:rPr>
              <a:t>theo </a:t>
            </a:r>
            <a:r>
              <a:rPr lang="vi-VN" sz="2000" b="1" kern="0">
                <a:solidFill>
                  <a:srgbClr val="0000FF"/>
                </a:solidFill>
                <a:latin typeface="Arial" charset="0"/>
              </a:rPr>
              <a:t>hướng nắm chắc, hạch toán đầy đủ </a:t>
            </a:r>
            <a:r>
              <a:rPr lang="en-US" sz="2000" b="1" kern="0" smtClean="0">
                <a:solidFill>
                  <a:srgbClr val="0000FF"/>
                </a:solidFill>
                <a:latin typeface="Arial" charset="0"/>
              </a:rPr>
              <a:t>TSC </a:t>
            </a:r>
            <a:r>
              <a:rPr lang="vi-VN" sz="2000" b="1" kern="0" smtClean="0">
                <a:solidFill>
                  <a:srgbClr val="0000FF"/>
                </a:solidFill>
                <a:latin typeface="Arial" charset="0"/>
              </a:rPr>
              <a:t>cả </a:t>
            </a:r>
            <a:r>
              <a:rPr lang="vi-VN" sz="2000" b="1" kern="0">
                <a:solidFill>
                  <a:srgbClr val="0000FF"/>
                </a:solidFill>
                <a:latin typeface="Arial" charset="0"/>
              </a:rPr>
              <a:t>về giá trị và hiện vật; coi </a:t>
            </a:r>
            <a:r>
              <a:rPr lang="en-US" sz="2000" b="1" kern="0" smtClean="0">
                <a:solidFill>
                  <a:srgbClr val="0000FF"/>
                </a:solidFill>
                <a:latin typeface="Arial" charset="0"/>
              </a:rPr>
              <a:t>TSC </a:t>
            </a:r>
            <a:r>
              <a:rPr lang="vi-VN" sz="2000" b="1" kern="0" smtClean="0">
                <a:solidFill>
                  <a:srgbClr val="0000FF"/>
                </a:solidFill>
                <a:latin typeface="Arial" charset="0"/>
              </a:rPr>
              <a:t>là </a:t>
            </a:r>
            <a:r>
              <a:rPr lang="vi-VN" sz="2000" b="1" kern="0">
                <a:solidFill>
                  <a:srgbClr val="0000FF"/>
                </a:solidFill>
                <a:latin typeface="Arial" charset="0"/>
              </a:rPr>
              <a:t>nguồn lực quan trọng, quy định các cơ chế quản lý, sử dụng tiết kiệm, có hiệu quả, phòng ngừa tham nhũng, thất thoát, lãng </a:t>
            </a:r>
            <a:r>
              <a:rPr lang="vi-VN" sz="2000" b="1" kern="0" smtClean="0">
                <a:solidFill>
                  <a:srgbClr val="0000FF"/>
                </a:solidFill>
                <a:latin typeface="Arial" charset="0"/>
              </a:rPr>
              <a:t>phí</a:t>
            </a:r>
            <a:r>
              <a:rPr lang="en-US" sz="2000" b="1" kern="0" smtClean="0">
                <a:solidFill>
                  <a:srgbClr val="0000FF"/>
                </a:solidFill>
                <a:latin typeface="Arial" charset="0"/>
              </a:rPr>
              <a:t>.</a:t>
            </a:r>
          </a:p>
          <a:p>
            <a:pPr marL="566738" indent="-457200" algn="just" eaLnBrk="1" hangingPunct="1">
              <a:lnSpc>
                <a:spcPct val="107000"/>
              </a:lnSpc>
              <a:spcBef>
                <a:spcPts val="600"/>
              </a:spcBef>
              <a:spcAft>
                <a:spcPts val="0"/>
              </a:spcAft>
              <a:buClr>
                <a:srgbClr val="FF0000"/>
              </a:buClr>
              <a:buFont typeface="Wingdings" panose="05000000000000000000" pitchFamily="2" charset="2"/>
              <a:buChar char="Ø"/>
              <a:defRPr/>
            </a:pPr>
            <a:r>
              <a:rPr lang="en-US" sz="2000" b="1" kern="0" smtClean="0">
                <a:solidFill>
                  <a:srgbClr val="0000FF"/>
                </a:solidFill>
                <a:latin typeface="Arial" charset="0"/>
              </a:rPr>
              <a:t>X</a:t>
            </a:r>
            <a:r>
              <a:rPr lang="vi-VN" sz="2000" b="1" kern="0" smtClean="0">
                <a:solidFill>
                  <a:srgbClr val="0000FF"/>
                </a:solidFill>
                <a:latin typeface="Arial" charset="0"/>
              </a:rPr>
              <a:t>ây </a:t>
            </a:r>
            <a:r>
              <a:rPr lang="vi-VN" sz="2000" b="1" kern="0">
                <a:solidFill>
                  <a:srgbClr val="0000FF"/>
                </a:solidFill>
                <a:latin typeface="Arial" charset="0"/>
              </a:rPr>
              <a:t>dựng cơ chế khai thác </a:t>
            </a:r>
            <a:r>
              <a:rPr lang="en-US" sz="2000" b="1" kern="0" smtClean="0">
                <a:solidFill>
                  <a:srgbClr val="0000FF"/>
                </a:solidFill>
                <a:latin typeface="Arial" charset="0"/>
              </a:rPr>
              <a:t>TSC </a:t>
            </a:r>
            <a:r>
              <a:rPr lang="vi-VN" sz="2000" b="1" kern="0" smtClean="0">
                <a:solidFill>
                  <a:srgbClr val="0000FF"/>
                </a:solidFill>
                <a:latin typeface="Arial" charset="0"/>
              </a:rPr>
              <a:t>hợp </a:t>
            </a:r>
            <a:r>
              <a:rPr lang="vi-VN" sz="2000" b="1" kern="0">
                <a:solidFill>
                  <a:srgbClr val="0000FF"/>
                </a:solidFill>
                <a:latin typeface="Arial" charset="0"/>
              </a:rPr>
              <a:t>lý, gắn với việc huy động các nguồn lực của </a:t>
            </a:r>
            <a:r>
              <a:rPr lang="en-US" sz="2000" b="1" kern="0" smtClean="0">
                <a:solidFill>
                  <a:srgbClr val="0000FF"/>
                </a:solidFill>
                <a:latin typeface="Arial" charset="0"/>
              </a:rPr>
              <a:t>XH </a:t>
            </a:r>
            <a:r>
              <a:rPr lang="vi-VN" sz="2000" b="1" kern="0" smtClean="0">
                <a:solidFill>
                  <a:srgbClr val="0000FF"/>
                </a:solidFill>
                <a:latin typeface="Arial" charset="0"/>
              </a:rPr>
              <a:t>để </a:t>
            </a:r>
            <a:r>
              <a:rPr lang="vi-VN" sz="2000" b="1" kern="0">
                <a:solidFill>
                  <a:srgbClr val="0000FF"/>
                </a:solidFill>
                <a:latin typeface="Arial" charset="0"/>
              </a:rPr>
              <a:t>cùng Nhà nước đầu tư phát triển, khai thác </a:t>
            </a:r>
            <a:r>
              <a:rPr lang="en-US" sz="2000" b="1" kern="0" smtClean="0">
                <a:solidFill>
                  <a:srgbClr val="0000FF"/>
                </a:solidFill>
                <a:latin typeface="Arial" charset="0"/>
              </a:rPr>
              <a:t>TSC </a:t>
            </a:r>
            <a:r>
              <a:rPr lang="vi-VN" sz="2000" b="1" kern="0" smtClean="0">
                <a:solidFill>
                  <a:srgbClr val="0000FF"/>
                </a:solidFill>
                <a:latin typeface="Arial" charset="0"/>
              </a:rPr>
              <a:t>để </a:t>
            </a:r>
            <a:r>
              <a:rPr lang="vi-VN" sz="2000" b="1" kern="0">
                <a:solidFill>
                  <a:srgbClr val="0000FF"/>
                </a:solidFill>
                <a:latin typeface="Arial" charset="0"/>
              </a:rPr>
              <a:t>tạo lập nguồn lực tài chính đóng góp có hiệu quả vào phát triển </a:t>
            </a:r>
            <a:r>
              <a:rPr lang="en-US" sz="2000" b="1" kern="0" smtClean="0">
                <a:solidFill>
                  <a:srgbClr val="0000FF"/>
                </a:solidFill>
                <a:latin typeface="Arial" charset="0"/>
              </a:rPr>
              <a:t>KT-XH</a:t>
            </a:r>
            <a:r>
              <a:rPr lang="vi-VN" sz="2000" b="1" kern="0" smtClean="0">
                <a:solidFill>
                  <a:srgbClr val="0000FF"/>
                </a:solidFill>
                <a:latin typeface="Arial" charset="0"/>
              </a:rPr>
              <a:t>; </a:t>
            </a:r>
            <a:r>
              <a:rPr lang="vi-VN" sz="2000" b="1" kern="0">
                <a:solidFill>
                  <a:srgbClr val="0000FF"/>
                </a:solidFill>
                <a:latin typeface="Arial" charset="0"/>
              </a:rPr>
              <a:t>từng bước chuyên môn hóa, chuyên nghiệp hóa công tác quản lý </a:t>
            </a:r>
            <a:r>
              <a:rPr lang="en-US" sz="2000" b="1" kern="0" smtClean="0">
                <a:solidFill>
                  <a:srgbClr val="0000FF"/>
                </a:solidFill>
                <a:latin typeface="Arial" charset="0"/>
              </a:rPr>
              <a:t>TSC</a:t>
            </a:r>
            <a:r>
              <a:rPr lang="vi-VN" sz="2000" b="1" kern="0" smtClean="0">
                <a:solidFill>
                  <a:srgbClr val="0000FF"/>
                </a:solidFill>
                <a:latin typeface="Arial" charset="0"/>
              </a:rPr>
              <a:t>,</a:t>
            </a:r>
            <a:r>
              <a:rPr lang="vi-VN" sz="2000" b="1" kern="0">
                <a:solidFill>
                  <a:srgbClr val="0000FF"/>
                </a:solidFill>
                <a:latin typeface="Arial" charset="0"/>
              </a:rPr>
              <a:t> phát triển dịch vụ về </a:t>
            </a:r>
            <a:r>
              <a:rPr lang="en-US" sz="2000" b="1" kern="0" smtClean="0">
                <a:solidFill>
                  <a:srgbClr val="0000FF"/>
                </a:solidFill>
                <a:latin typeface="Arial" charset="0"/>
              </a:rPr>
              <a:t>TSC </a:t>
            </a:r>
            <a:r>
              <a:rPr lang="vi-VN" sz="2000" b="1" kern="0" smtClean="0">
                <a:solidFill>
                  <a:srgbClr val="0000FF"/>
                </a:solidFill>
                <a:latin typeface="Arial" charset="0"/>
              </a:rPr>
              <a:t>theo </a:t>
            </a:r>
            <a:r>
              <a:rPr lang="vi-VN" sz="2000" b="1" kern="0">
                <a:solidFill>
                  <a:srgbClr val="0000FF"/>
                </a:solidFill>
                <a:latin typeface="Arial" charset="0"/>
              </a:rPr>
              <a:t>cơ chế thị trường trên cơ sở đảm bảo quyền sở hữu toàn dân về tài sản.</a:t>
            </a:r>
            <a:endParaRPr lang="en-US" sz="2000" b="1" kern="0">
              <a:solidFill>
                <a:srgbClr val="0000FF"/>
              </a:solidFill>
              <a:latin typeface="Arial" charset="0"/>
            </a:endParaRPr>
          </a:p>
        </p:txBody>
      </p:sp>
    </p:spTree>
    <p:extLst>
      <p:ext uri="{BB962C8B-B14F-4D97-AF65-F5344CB8AC3E}">
        <p14:creationId xmlns:p14="http://schemas.microsoft.com/office/powerpoint/2010/main" val="4183552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05000"/>
              </a:lnSpc>
              <a:spcBef>
                <a:spcPts val="600"/>
              </a:spcBef>
              <a:spcAft>
                <a:spcPts val="0"/>
              </a:spcAft>
              <a:buClr>
                <a:srgbClr val="FF0000"/>
              </a:buClr>
              <a:buFont typeface="+mj-lt"/>
              <a:buAutoNum type="arabicPeriod"/>
              <a:defRPr/>
            </a:pPr>
            <a:r>
              <a:rPr lang="vi-VN" sz="2000" b="1" kern="0">
                <a:solidFill>
                  <a:srgbClr val="FF0066"/>
                </a:solidFill>
                <a:latin typeface="Arial" charset="0"/>
              </a:rPr>
              <a:t>Chương </a:t>
            </a:r>
            <a:r>
              <a:rPr lang="en-US" sz="2000" b="1" kern="0">
                <a:solidFill>
                  <a:srgbClr val="FF0066"/>
                </a:solidFill>
                <a:latin typeface="Arial" charset="0"/>
              </a:rPr>
              <a:t>I</a:t>
            </a:r>
            <a:r>
              <a:rPr lang="vi-VN" sz="2000" b="1" kern="0">
                <a:solidFill>
                  <a:srgbClr val="FF0066"/>
                </a:solidFill>
                <a:latin typeface="Arial" charset="0"/>
              </a:rPr>
              <a:t>: </a:t>
            </a:r>
            <a:r>
              <a:rPr lang="en-US" sz="2000" b="1" kern="0">
                <a:solidFill>
                  <a:srgbClr val="FF0066"/>
                </a:solidFill>
                <a:latin typeface="Arial" charset="0"/>
              </a:rPr>
              <a:t>N</a:t>
            </a:r>
            <a:r>
              <a:rPr lang="vi-VN" sz="2000" b="1" kern="0">
                <a:solidFill>
                  <a:srgbClr val="FF0066"/>
                </a:solidFill>
                <a:latin typeface="Arial" charset="0"/>
              </a:rPr>
              <a:t>hững quy định </a:t>
            </a:r>
            <a:r>
              <a:rPr lang="vi-VN" sz="2000" b="1" kern="0" smtClean="0">
                <a:solidFill>
                  <a:srgbClr val="FF0066"/>
                </a:solidFill>
                <a:latin typeface="Arial" charset="0"/>
              </a:rPr>
              <a:t>chung</a:t>
            </a:r>
            <a:endParaRPr lang="en-US" sz="2000" b="1" kern="0" smtClean="0">
              <a:solidFill>
                <a:srgbClr val="FF0066"/>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000" b="1" kern="0" smtClean="0">
                <a:solidFill>
                  <a:srgbClr val="008000"/>
                </a:solidFill>
                <a:latin typeface="Arial" charset="0"/>
              </a:rPr>
              <a:t>C</a:t>
            </a:r>
            <a:r>
              <a:rPr lang="vi-VN" sz="2000" b="1" kern="0" smtClean="0">
                <a:solidFill>
                  <a:srgbClr val="008000"/>
                </a:solidFill>
                <a:latin typeface="Arial" charset="0"/>
              </a:rPr>
              <a:t>hương </a:t>
            </a:r>
            <a:r>
              <a:rPr lang="en-US" sz="2000" b="1" kern="0" smtClean="0">
                <a:solidFill>
                  <a:srgbClr val="008000"/>
                </a:solidFill>
                <a:latin typeface="Arial" charset="0"/>
              </a:rPr>
              <a:t>II: </a:t>
            </a:r>
            <a:r>
              <a:rPr lang="en-US" sz="2000" b="1" kern="0">
                <a:solidFill>
                  <a:srgbClr val="008000"/>
                </a:solidFill>
                <a:latin typeface="Arial" charset="0"/>
              </a:rPr>
              <a:t>N</a:t>
            </a:r>
            <a:r>
              <a:rPr lang="vi-VN" sz="2000" b="1" kern="0" smtClean="0">
                <a:solidFill>
                  <a:srgbClr val="008000"/>
                </a:solidFill>
                <a:latin typeface="Arial" charset="0"/>
              </a:rPr>
              <a:t>ội </a:t>
            </a:r>
            <a:r>
              <a:rPr lang="vi-VN" sz="2000" b="1" kern="0">
                <a:solidFill>
                  <a:srgbClr val="008000"/>
                </a:solidFill>
                <a:latin typeface="Arial" charset="0"/>
              </a:rPr>
              <a:t>dung quản lý nhà nước về </a:t>
            </a:r>
            <a:r>
              <a:rPr lang="en-US" sz="2000" b="1" kern="0" smtClean="0">
                <a:solidFill>
                  <a:srgbClr val="008000"/>
                </a:solidFill>
                <a:latin typeface="Arial" charset="0"/>
              </a:rPr>
              <a:t>TSC </a:t>
            </a:r>
            <a:r>
              <a:rPr lang="vi-VN" sz="2000" b="1" kern="0" smtClean="0">
                <a:solidFill>
                  <a:srgbClr val="008000"/>
                </a:solidFill>
                <a:latin typeface="Arial" charset="0"/>
              </a:rPr>
              <a:t>và nhiệm </a:t>
            </a:r>
            <a:r>
              <a:rPr lang="vi-VN" sz="2000" b="1" kern="0">
                <a:solidFill>
                  <a:srgbClr val="008000"/>
                </a:solidFill>
                <a:latin typeface="Arial" charset="0"/>
              </a:rPr>
              <a:t>vụ, quyền hạn của các cơ quan nhà nước đối với </a:t>
            </a:r>
            <a:r>
              <a:rPr lang="vi-VN" sz="2000" b="1" kern="0" smtClean="0">
                <a:solidFill>
                  <a:srgbClr val="008000"/>
                </a:solidFill>
                <a:latin typeface="Arial" charset="0"/>
              </a:rPr>
              <a:t>TSC</a:t>
            </a:r>
            <a:endParaRPr lang="en-US" sz="2000" b="1" kern="0" smtClean="0">
              <a:solidFill>
                <a:srgbClr val="008000"/>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000" b="1" kern="0" smtClean="0">
                <a:solidFill>
                  <a:srgbClr val="FF3300"/>
                </a:solidFill>
                <a:latin typeface="Arial" charset="0"/>
              </a:rPr>
              <a:t>C</a:t>
            </a:r>
            <a:r>
              <a:rPr lang="vi-VN" sz="2000" b="1" kern="0" smtClean="0">
                <a:solidFill>
                  <a:srgbClr val="FF3300"/>
                </a:solidFill>
                <a:latin typeface="Arial" charset="0"/>
              </a:rPr>
              <a:t>hương </a:t>
            </a:r>
            <a:r>
              <a:rPr lang="en-US" sz="2000" b="1" kern="0" smtClean="0">
                <a:solidFill>
                  <a:srgbClr val="FF3300"/>
                </a:solidFill>
                <a:latin typeface="Arial" charset="0"/>
              </a:rPr>
              <a:t>III</a:t>
            </a:r>
            <a:r>
              <a:rPr lang="vi-VN" sz="2000" b="1" kern="0" smtClean="0">
                <a:solidFill>
                  <a:srgbClr val="FF3300"/>
                </a:solidFill>
                <a:latin typeface="Arial" charset="0"/>
              </a:rPr>
              <a:t>: </a:t>
            </a:r>
            <a:r>
              <a:rPr lang="en-US" sz="2000" b="1" kern="0">
                <a:solidFill>
                  <a:srgbClr val="FF3300"/>
                </a:solidFill>
                <a:latin typeface="Arial" charset="0"/>
              </a:rPr>
              <a:t>C</a:t>
            </a:r>
            <a:r>
              <a:rPr lang="vi-VN" sz="2000" b="1" kern="0" smtClean="0">
                <a:solidFill>
                  <a:srgbClr val="FF3300"/>
                </a:solidFill>
                <a:latin typeface="Arial" charset="0"/>
              </a:rPr>
              <a:t>hế </a:t>
            </a:r>
            <a:r>
              <a:rPr lang="vi-VN" sz="2000" b="1" kern="0">
                <a:solidFill>
                  <a:srgbClr val="FF3300"/>
                </a:solidFill>
                <a:latin typeface="Arial" charset="0"/>
              </a:rPr>
              <a:t>độ quản lý, sử dụng </a:t>
            </a:r>
            <a:r>
              <a:rPr lang="vi-VN" sz="2000" b="1" kern="0" smtClean="0">
                <a:solidFill>
                  <a:srgbClr val="FF3300"/>
                </a:solidFill>
                <a:latin typeface="Arial" charset="0"/>
              </a:rPr>
              <a:t>TSC </a:t>
            </a:r>
            <a:r>
              <a:rPr lang="vi-VN" sz="2000" b="1" kern="0">
                <a:solidFill>
                  <a:srgbClr val="FF3300"/>
                </a:solidFill>
                <a:latin typeface="Arial" charset="0"/>
              </a:rPr>
              <a:t>tại cơ quan, tổ chức, đơn </a:t>
            </a:r>
            <a:r>
              <a:rPr lang="vi-VN" sz="2000" b="1" kern="0" smtClean="0">
                <a:solidFill>
                  <a:srgbClr val="FF3300"/>
                </a:solidFill>
                <a:latin typeface="Arial" charset="0"/>
              </a:rPr>
              <a:t>vị</a:t>
            </a:r>
            <a:endParaRPr lang="en-US" sz="2000" b="1" kern="0" smtClean="0">
              <a:solidFill>
                <a:srgbClr val="FF3300"/>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C</a:t>
            </a:r>
            <a:r>
              <a:rPr lang="vi-VN" sz="2000" b="1" kern="0" smtClean="0">
                <a:solidFill>
                  <a:srgbClr val="0000FF"/>
                </a:solidFill>
                <a:latin typeface="Arial" charset="0"/>
              </a:rPr>
              <a:t>hương </a:t>
            </a:r>
            <a:r>
              <a:rPr lang="en-US" sz="2000" b="1" kern="0" smtClean="0">
                <a:solidFill>
                  <a:srgbClr val="0000FF"/>
                </a:solidFill>
                <a:latin typeface="Arial" charset="0"/>
              </a:rPr>
              <a:t>IV</a:t>
            </a:r>
            <a:r>
              <a:rPr lang="vi-VN" sz="2000" b="1" kern="0" smtClean="0">
                <a:solidFill>
                  <a:srgbClr val="0000FF"/>
                </a:solidFill>
                <a:latin typeface="Arial" charset="0"/>
              </a:rPr>
              <a:t>: </a:t>
            </a:r>
            <a:r>
              <a:rPr lang="en-US" sz="2000" b="1" kern="0">
                <a:solidFill>
                  <a:srgbClr val="0000FF"/>
                </a:solidFill>
                <a:latin typeface="Arial" charset="0"/>
              </a:rPr>
              <a:t>C</a:t>
            </a:r>
            <a:r>
              <a:rPr lang="vi-VN" sz="2000" b="1" kern="0" smtClean="0">
                <a:solidFill>
                  <a:srgbClr val="0000FF"/>
                </a:solidFill>
                <a:latin typeface="Arial" charset="0"/>
              </a:rPr>
              <a:t>hế </a:t>
            </a:r>
            <a:r>
              <a:rPr lang="vi-VN" sz="2000" b="1" kern="0">
                <a:solidFill>
                  <a:srgbClr val="0000FF"/>
                </a:solidFill>
                <a:latin typeface="Arial" charset="0"/>
              </a:rPr>
              <a:t>độ quản lý, sử dụng tài sản kết cấu hạ </a:t>
            </a:r>
            <a:r>
              <a:rPr lang="vi-VN" sz="2000" b="1" kern="0" smtClean="0">
                <a:solidFill>
                  <a:srgbClr val="0000FF"/>
                </a:solidFill>
                <a:latin typeface="Arial" charset="0"/>
              </a:rPr>
              <a:t>tầng</a:t>
            </a:r>
            <a:endParaRPr lang="en-US" sz="2000" b="1" kern="0" smtClean="0">
              <a:solidFill>
                <a:srgbClr val="0000FF"/>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C</a:t>
            </a:r>
            <a:r>
              <a:rPr lang="vi-VN" sz="2000" b="1" kern="0" smtClean="0">
                <a:solidFill>
                  <a:srgbClr val="0000FF"/>
                </a:solidFill>
                <a:latin typeface="Arial" charset="0"/>
              </a:rPr>
              <a:t>hương </a:t>
            </a:r>
            <a:r>
              <a:rPr lang="en-US" sz="2000" b="1" kern="0">
                <a:solidFill>
                  <a:srgbClr val="0000FF"/>
                </a:solidFill>
                <a:latin typeface="Arial" charset="0"/>
              </a:rPr>
              <a:t>V</a:t>
            </a:r>
            <a:r>
              <a:rPr lang="en-US" sz="2000" b="1" kern="0" smtClean="0">
                <a:solidFill>
                  <a:srgbClr val="0000FF"/>
                </a:solidFill>
                <a:latin typeface="Arial" charset="0"/>
              </a:rPr>
              <a:t>: </a:t>
            </a:r>
            <a:r>
              <a:rPr lang="en-US" sz="2000" b="1" kern="0">
                <a:solidFill>
                  <a:srgbClr val="0000FF"/>
                </a:solidFill>
                <a:latin typeface="Arial" charset="0"/>
              </a:rPr>
              <a:t>C</a:t>
            </a:r>
            <a:r>
              <a:rPr lang="vi-VN" sz="2000" b="1" kern="0" smtClean="0">
                <a:solidFill>
                  <a:srgbClr val="0000FF"/>
                </a:solidFill>
                <a:latin typeface="Arial" charset="0"/>
              </a:rPr>
              <a:t>hế </a:t>
            </a:r>
            <a:r>
              <a:rPr lang="vi-VN" sz="2000" b="1" kern="0">
                <a:solidFill>
                  <a:srgbClr val="0000FF"/>
                </a:solidFill>
                <a:latin typeface="Arial" charset="0"/>
              </a:rPr>
              <a:t>độ quản lý, sử dụng </a:t>
            </a:r>
            <a:r>
              <a:rPr lang="vi-VN" sz="2000" b="1" kern="0" smtClean="0">
                <a:solidFill>
                  <a:srgbClr val="0000FF"/>
                </a:solidFill>
                <a:latin typeface="Arial" charset="0"/>
              </a:rPr>
              <a:t>TSC </a:t>
            </a:r>
            <a:r>
              <a:rPr lang="vi-VN" sz="2000" b="1" kern="0">
                <a:solidFill>
                  <a:srgbClr val="0000FF"/>
                </a:solidFill>
                <a:latin typeface="Arial" charset="0"/>
              </a:rPr>
              <a:t>tại doanh </a:t>
            </a:r>
            <a:r>
              <a:rPr lang="vi-VN" sz="2000" b="1" kern="0" smtClean="0">
                <a:solidFill>
                  <a:srgbClr val="0000FF"/>
                </a:solidFill>
                <a:latin typeface="Arial" charset="0"/>
              </a:rPr>
              <a:t>nghiệp</a:t>
            </a:r>
            <a:endParaRPr lang="en-US" sz="2000" b="1" kern="0" smtClean="0">
              <a:solidFill>
                <a:srgbClr val="0000FF"/>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C</a:t>
            </a:r>
            <a:r>
              <a:rPr lang="vi-VN" sz="2000" b="1" kern="0" smtClean="0">
                <a:solidFill>
                  <a:srgbClr val="0000FF"/>
                </a:solidFill>
                <a:latin typeface="Arial" charset="0"/>
              </a:rPr>
              <a:t>hương </a:t>
            </a:r>
            <a:r>
              <a:rPr lang="en-US" sz="2000" b="1" kern="0" smtClean="0">
                <a:solidFill>
                  <a:srgbClr val="0000FF"/>
                </a:solidFill>
                <a:latin typeface="Arial" charset="0"/>
              </a:rPr>
              <a:t>VI</a:t>
            </a:r>
            <a:r>
              <a:rPr lang="vi-VN" sz="2000" b="1" kern="0" smtClean="0">
                <a:solidFill>
                  <a:srgbClr val="0000FF"/>
                </a:solidFill>
                <a:latin typeface="Arial" charset="0"/>
              </a:rPr>
              <a:t>: </a:t>
            </a:r>
            <a:r>
              <a:rPr lang="en-US" sz="2000" b="1" kern="0" smtClean="0">
                <a:solidFill>
                  <a:srgbClr val="0000FF"/>
                </a:solidFill>
                <a:latin typeface="Arial" charset="0"/>
              </a:rPr>
              <a:t>C</a:t>
            </a:r>
            <a:r>
              <a:rPr lang="vi-VN" sz="2000" b="1" kern="0" smtClean="0">
                <a:solidFill>
                  <a:srgbClr val="0000FF"/>
                </a:solidFill>
                <a:latin typeface="Arial" charset="0"/>
              </a:rPr>
              <a:t>hế </a:t>
            </a:r>
            <a:r>
              <a:rPr lang="vi-VN" sz="2000" b="1" kern="0">
                <a:solidFill>
                  <a:srgbClr val="0000FF"/>
                </a:solidFill>
                <a:latin typeface="Arial" charset="0"/>
              </a:rPr>
              <a:t>độ quản lý, sử dụng tài sản của dự án sử dụng vốn nhà nước, tài sản được xác lập quyền sở hữu toàn </a:t>
            </a:r>
            <a:r>
              <a:rPr lang="vi-VN" sz="2000" b="1" kern="0" smtClean="0">
                <a:solidFill>
                  <a:srgbClr val="0000FF"/>
                </a:solidFill>
                <a:latin typeface="Arial" charset="0"/>
              </a:rPr>
              <a:t>dân</a:t>
            </a:r>
            <a:endParaRPr lang="en-US" sz="2000" b="1" kern="0" smtClean="0">
              <a:solidFill>
                <a:srgbClr val="0000FF"/>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C</a:t>
            </a:r>
            <a:r>
              <a:rPr lang="vi-VN" sz="2000" b="1" kern="0" smtClean="0">
                <a:solidFill>
                  <a:srgbClr val="0000FF"/>
                </a:solidFill>
                <a:latin typeface="Arial" charset="0"/>
              </a:rPr>
              <a:t>hương </a:t>
            </a:r>
            <a:r>
              <a:rPr lang="en-US" sz="2000" b="1" kern="0" smtClean="0">
                <a:solidFill>
                  <a:srgbClr val="0000FF"/>
                </a:solidFill>
                <a:latin typeface="Arial" charset="0"/>
              </a:rPr>
              <a:t>VII</a:t>
            </a:r>
            <a:r>
              <a:rPr lang="vi-VN" sz="2000" b="1" kern="0" smtClean="0">
                <a:solidFill>
                  <a:srgbClr val="0000FF"/>
                </a:solidFill>
                <a:latin typeface="Arial" charset="0"/>
              </a:rPr>
              <a:t>: </a:t>
            </a:r>
            <a:r>
              <a:rPr lang="en-US" sz="2000" b="1" kern="0">
                <a:solidFill>
                  <a:srgbClr val="0000FF"/>
                </a:solidFill>
                <a:latin typeface="Arial" charset="0"/>
              </a:rPr>
              <a:t>C</a:t>
            </a:r>
            <a:r>
              <a:rPr lang="vi-VN" sz="2000" b="1" kern="0" smtClean="0">
                <a:solidFill>
                  <a:srgbClr val="0000FF"/>
                </a:solidFill>
                <a:latin typeface="Arial" charset="0"/>
              </a:rPr>
              <a:t>hế </a:t>
            </a:r>
            <a:r>
              <a:rPr lang="vi-VN" sz="2000" b="1" kern="0">
                <a:solidFill>
                  <a:srgbClr val="0000FF"/>
                </a:solidFill>
                <a:latin typeface="Arial" charset="0"/>
              </a:rPr>
              <a:t>độ quản lý, sử dụng, khai thác nguồn lực tài chính từ đất đai, tài </a:t>
            </a:r>
            <a:r>
              <a:rPr lang="vi-VN" sz="2000" b="1" kern="0" smtClean="0">
                <a:solidFill>
                  <a:srgbClr val="0000FF"/>
                </a:solidFill>
                <a:latin typeface="Arial" charset="0"/>
              </a:rPr>
              <a:t>nguyên</a:t>
            </a:r>
            <a:endParaRPr lang="en-US" sz="2000" b="1" kern="0" smtClean="0">
              <a:solidFill>
                <a:srgbClr val="0000FF"/>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000" b="1" kern="0" smtClean="0">
                <a:solidFill>
                  <a:srgbClr val="FF0066"/>
                </a:solidFill>
                <a:latin typeface="Arial" charset="0"/>
              </a:rPr>
              <a:t>C</a:t>
            </a:r>
            <a:r>
              <a:rPr lang="vi-VN" sz="2000" b="1" kern="0" smtClean="0">
                <a:solidFill>
                  <a:srgbClr val="FF0066"/>
                </a:solidFill>
                <a:latin typeface="Arial" charset="0"/>
              </a:rPr>
              <a:t>hương </a:t>
            </a:r>
            <a:r>
              <a:rPr lang="en-US" sz="2000" b="1" kern="0" smtClean="0">
                <a:solidFill>
                  <a:srgbClr val="FF0066"/>
                </a:solidFill>
                <a:latin typeface="Arial" charset="0"/>
              </a:rPr>
              <a:t>VIII: </a:t>
            </a:r>
            <a:r>
              <a:rPr lang="en-US" sz="2000" b="1" kern="0">
                <a:solidFill>
                  <a:srgbClr val="FF0066"/>
                </a:solidFill>
                <a:latin typeface="Arial" charset="0"/>
              </a:rPr>
              <a:t>H</a:t>
            </a:r>
            <a:r>
              <a:rPr lang="vi-VN" sz="2000" b="1" kern="0" smtClean="0">
                <a:solidFill>
                  <a:srgbClr val="FF0066"/>
                </a:solidFill>
                <a:latin typeface="Arial" charset="0"/>
              </a:rPr>
              <a:t>ệ </a:t>
            </a:r>
            <a:r>
              <a:rPr lang="vi-VN" sz="2000" b="1" kern="0">
                <a:solidFill>
                  <a:srgbClr val="FF0066"/>
                </a:solidFill>
                <a:latin typeface="Arial" charset="0"/>
              </a:rPr>
              <a:t>thống thông tin về </a:t>
            </a:r>
            <a:r>
              <a:rPr lang="vi-VN" sz="2000" b="1" kern="0" smtClean="0">
                <a:solidFill>
                  <a:srgbClr val="FF0066"/>
                </a:solidFill>
                <a:latin typeface="Arial" charset="0"/>
              </a:rPr>
              <a:t>TSC </a:t>
            </a:r>
            <a:r>
              <a:rPr lang="vi-VN" sz="2000" b="1" kern="0">
                <a:solidFill>
                  <a:srgbClr val="FF0066"/>
                </a:solidFill>
                <a:latin typeface="Arial" charset="0"/>
              </a:rPr>
              <a:t>và cơ sở dữ liệu quốc gia về </a:t>
            </a:r>
            <a:r>
              <a:rPr lang="vi-VN" sz="2000" b="1" kern="0" smtClean="0">
                <a:solidFill>
                  <a:srgbClr val="FF0066"/>
                </a:solidFill>
                <a:latin typeface="Arial" charset="0"/>
              </a:rPr>
              <a:t>TSC</a:t>
            </a:r>
            <a:endParaRPr lang="en-US" sz="2000" b="1" kern="0" smtClean="0">
              <a:solidFill>
                <a:srgbClr val="FF0066"/>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C</a:t>
            </a:r>
            <a:r>
              <a:rPr lang="vi-VN" sz="2000" b="1" kern="0" smtClean="0">
                <a:solidFill>
                  <a:srgbClr val="0000FF"/>
                </a:solidFill>
                <a:latin typeface="Arial" charset="0"/>
              </a:rPr>
              <a:t>hương </a:t>
            </a:r>
            <a:r>
              <a:rPr lang="en-US" sz="2000" b="1" kern="0" smtClean="0">
                <a:solidFill>
                  <a:srgbClr val="0000FF"/>
                </a:solidFill>
                <a:latin typeface="Arial" charset="0"/>
              </a:rPr>
              <a:t>IX</a:t>
            </a:r>
            <a:r>
              <a:rPr lang="vi-VN" sz="2000" b="1" kern="0" smtClean="0">
                <a:solidFill>
                  <a:srgbClr val="0000FF"/>
                </a:solidFill>
                <a:latin typeface="Arial" charset="0"/>
              </a:rPr>
              <a:t>: </a:t>
            </a:r>
            <a:r>
              <a:rPr lang="en-US" sz="2000" b="1" kern="0">
                <a:solidFill>
                  <a:srgbClr val="0000FF"/>
                </a:solidFill>
                <a:latin typeface="Arial" charset="0"/>
              </a:rPr>
              <a:t>D</a:t>
            </a:r>
            <a:r>
              <a:rPr lang="vi-VN" sz="2000" b="1" kern="0" smtClean="0">
                <a:solidFill>
                  <a:srgbClr val="0000FF"/>
                </a:solidFill>
                <a:latin typeface="Arial" charset="0"/>
              </a:rPr>
              <a:t>ịch </a:t>
            </a:r>
            <a:r>
              <a:rPr lang="vi-VN" sz="2000" b="1" kern="0">
                <a:solidFill>
                  <a:srgbClr val="0000FF"/>
                </a:solidFill>
                <a:latin typeface="Arial" charset="0"/>
              </a:rPr>
              <a:t>vụ về </a:t>
            </a:r>
            <a:r>
              <a:rPr lang="vi-VN" sz="2000" b="1" kern="0" smtClean="0">
                <a:solidFill>
                  <a:srgbClr val="0000FF"/>
                </a:solidFill>
                <a:latin typeface="Arial" charset="0"/>
              </a:rPr>
              <a:t>TSC</a:t>
            </a:r>
            <a:endParaRPr lang="en-US" sz="2000" b="1" kern="0" smtClean="0">
              <a:solidFill>
                <a:srgbClr val="0000FF"/>
              </a:solidFill>
              <a:latin typeface="Arial" charset="0"/>
            </a:endParaRPr>
          </a:p>
          <a:p>
            <a:pPr indent="-457200" algn="just" eaLnBrk="1" hangingPunct="1">
              <a:lnSpc>
                <a:spcPct val="105000"/>
              </a:lnSpc>
              <a:spcBef>
                <a:spcPts val="600"/>
              </a:spcBef>
              <a:spcAft>
                <a:spcPts val="0"/>
              </a:spcAft>
              <a:buClr>
                <a:srgbClr val="FF0000"/>
              </a:buClr>
              <a:buFont typeface="+mj-lt"/>
              <a:buAutoNum type="arabicPeriod"/>
              <a:defRPr/>
            </a:pPr>
            <a:r>
              <a:rPr lang="en-US" sz="2000" b="1" kern="0" smtClean="0">
                <a:solidFill>
                  <a:srgbClr val="0000FF"/>
                </a:solidFill>
                <a:latin typeface="Arial" charset="0"/>
              </a:rPr>
              <a:t>C</a:t>
            </a:r>
            <a:r>
              <a:rPr lang="vi-VN" sz="2000" b="1" kern="0" smtClean="0">
                <a:solidFill>
                  <a:srgbClr val="0000FF"/>
                </a:solidFill>
                <a:latin typeface="Arial" charset="0"/>
              </a:rPr>
              <a:t>hương </a:t>
            </a:r>
            <a:r>
              <a:rPr lang="en-US" sz="2000" b="1" kern="0">
                <a:solidFill>
                  <a:srgbClr val="0000FF"/>
                </a:solidFill>
                <a:latin typeface="Arial" charset="0"/>
              </a:rPr>
              <a:t>X</a:t>
            </a:r>
            <a:r>
              <a:rPr lang="vi-VN" sz="2000" b="1" kern="0" smtClean="0">
                <a:solidFill>
                  <a:srgbClr val="0000FF"/>
                </a:solidFill>
                <a:latin typeface="Arial" charset="0"/>
              </a:rPr>
              <a:t>: </a:t>
            </a:r>
            <a:r>
              <a:rPr lang="en-US" sz="2000" b="1" kern="0">
                <a:solidFill>
                  <a:srgbClr val="0000FF"/>
                </a:solidFill>
                <a:latin typeface="Arial" charset="0"/>
              </a:rPr>
              <a:t>Đ</a:t>
            </a:r>
            <a:r>
              <a:rPr lang="vi-VN" sz="2000" b="1" kern="0" smtClean="0">
                <a:solidFill>
                  <a:srgbClr val="0000FF"/>
                </a:solidFill>
                <a:latin typeface="Arial" charset="0"/>
              </a:rPr>
              <a:t>iều </a:t>
            </a:r>
            <a:r>
              <a:rPr lang="vi-VN" sz="2000" b="1" kern="0">
                <a:solidFill>
                  <a:srgbClr val="0000FF"/>
                </a:solidFill>
                <a:latin typeface="Arial" charset="0"/>
              </a:rPr>
              <a:t>khoản thi hành</a:t>
            </a:r>
            <a:endParaRPr lang="en-US" sz="2000" b="1" kern="0">
              <a:solidFill>
                <a:srgbClr val="0000FF"/>
              </a:solidFill>
              <a:latin typeface="Arial" charset="0"/>
            </a:endParaRPr>
          </a:p>
        </p:txBody>
      </p:sp>
      <p:sp>
        <p:nvSpPr>
          <p:cNvPr id="5" name="Title 1"/>
          <p:cNvSpPr>
            <a:spLocks noGrp="1"/>
          </p:cNvSpPr>
          <p:nvPr>
            <p:ph type="title"/>
          </p:nvPr>
        </p:nvSpPr>
        <p:spPr>
          <a:xfrm>
            <a:off x="234950" y="55983"/>
            <a:ext cx="8680450" cy="1066800"/>
          </a:xfrm>
        </p:spPr>
        <p:txBody>
          <a:bodyPr anchor="ctr"/>
          <a:lstStyle/>
          <a:p>
            <a:pPr algn="ctr">
              <a:lnSpc>
                <a:spcPct val="110000"/>
              </a:lnSpc>
              <a:spcBef>
                <a:spcPts val="600"/>
              </a:spcBef>
              <a:spcAft>
                <a:spcPts val="600"/>
              </a:spcAft>
            </a:pPr>
            <a:r>
              <a:rPr lang="en-US" sz="2300" b="1" smtClean="0">
                <a:solidFill>
                  <a:srgbClr val="FF0000"/>
                </a:solidFill>
                <a:latin typeface="Arial" panose="020B0604020202020204" pitchFamily="34" charset="0"/>
                <a:cs typeface="Arial" panose="020B0604020202020204" pitchFamily="34" charset="0"/>
              </a:rPr>
              <a:t>BỐ CỤC CỦA LUẬT</a:t>
            </a:r>
            <a:r>
              <a:rPr lang="en-US" sz="2400" b="1" smtClean="0">
                <a:solidFill>
                  <a:srgbClr val="FF0000"/>
                </a:solidFill>
                <a:latin typeface="Arial" panose="020B0604020202020204" pitchFamily="34" charset="0"/>
                <a:cs typeface="Arial" panose="020B0604020202020204" pitchFamily="34" charset="0"/>
              </a:rPr>
              <a:t/>
            </a:r>
            <a:br>
              <a:rPr lang="en-US" sz="2400" b="1" smtClean="0">
                <a:solidFill>
                  <a:srgbClr val="FF0000"/>
                </a:solidFill>
                <a:latin typeface="Arial" panose="020B0604020202020204" pitchFamily="34" charset="0"/>
                <a:cs typeface="Arial" panose="020B0604020202020204" pitchFamily="34" charset="0"/>
              </a:rPr>
            </a:br>
            <a:r>
              <a:rPr lang="es-MX" sz="2000" b="1">
                <a:solidFill>
                  <a:srgbClr val="0000FF"/>
                </a:solidFill>
                <a:latin typeface="Arial" panose="020B0604020202020204" pitchFamily="34" charset="0"/>
                <a:cs typeface="Arial" panose="020B0604020202020204" pitchFamily="34" charset="0"/>
              </a:rPr>
              <a:t>Luật gồm </a:t>
            </a:r>
            <a:r>
              <a:rPr lang="en-US" sz="2000" b="1" smtClean="0">
                <a:solidFill>
                  <a:srgbClr val="FF0000"/>
                </a:solidFill>
                <a:latin typeface="Arial" panose="020B0604020202020204" pitchFamily="34" charset="0"/>
                <a:cs typeface="Arial" panose="020B0604020202020204" pitchFamily="34" charset="0"/>
              </a:rPr>
              <a:t>10</a:t>
            </a:r>
            <a:r>
              <a:rPr lang="da-DK" sz="2000" b="1" smtClean="0">
                <a:solidFill>
                  <a:srgbClr val="FF0000"/>
                </a:solidFill>
                <a:latin typeface="Arial" panose="020B0604020202020204" pitchFamily="34" charset="0"/>
                <a:cs typeface="Arial" panose="020B0604020202020204" pitchFamily="34" charset="0"/>
              </a:rPr>
              <a:t> </a:t>
            </a:r>
            <a:r>
              <a:rPr lang="da-DK" sz="2000" b="1">
                <a:solidFill>
                  <a:srgbClr val="FF0000"/>
                </a:solidFill>
                <a:latin typeface="Arial" panose="020B0604020202020204" pitchFamily="34" charset="0"/>
                <a:cs typeface="Arial" panose="020B0604020202020204" pitchFamily="34" charset="0"/>
              </a:rPr>
              <a:t>chương </a:t>
            </a:r>
            <a:r>
              <a:rPr lang="da-DK" sz="2000" b="1">
                <a:solidFill>
                  <a:srgbClr val="0000FF"/>
                </a:solidFill>
                <a:latin typeface="Arial" panose="020B0604020202020204" pitchFamily="34" charset="0"/>
                <a:cs typeface="Arial" panose="020B0604020202020204" pitchFamily="34" charset="0"/>
              </a:rPr>
              <a:t>với</a:t>
            </a:r>
            <a:r>
              <a:rPr lang="da-DK" sz="2000" b="1">
                <a:solidFill>
                  <a:srgbClr val="FF0000"/>
                </a:solidFill>
                <a:latin typeface="Arial" panose="020B0604020202020204" pitchFamily="34" charset="0"/>
                <a:cs typeface="Arial" panose="020B0604020202020204" pitchFamily="34" charset="0"/>
              </a:rPr>
              <a:t> </a:t>
            </a:r>
            <a:r>
              <a:rPr lang="da-DK" sz="2000" b="1" smtClean="0">
                <a:solidFill>
                  <a:srgbClr val="FF0000"/>
                </a:solidFill>
                <a:latin typeface="Arial" panose="020B0604020202020204" pitchFamily="34" charset="0"/>
                <a:cs typeface="Arial" panose="020B0604020202020204" pitchFamily="34" charset="0"/>
              </a:rPr>
              <a:t>134 điều</a:t>
            </a:r>
            <a:br>
              <a:rPr lang="da-DK" sz="2000" b="1" smtClean="0">
                <a:solidFill>
                  <a:srgbClr val="FF0000"/>
                </a:solidFill>
                <a:latin typeface="Arial" panose="020B0604020202020204" pitchFamily="34" charset="0"/>
                <a:cs typeface="Arial" panose="020B0604020202020204" pitchFamily="34" charset="0"/>
              </a:rPr>
            </a:br>
            <a:r>
              <a:rPr lang="da-DK" sz="2000" b="1" smtClean="0">
                <a:solidFill>
                  <a:srgbClr val="0000FF"/>
                </a:solidFill>
                <a:latin typeface="Arial" panose="020B0604020202020204" pitchFamily="34" charset="0"/>
                <a:cs typeface="Arial" panose="020B0604020202020204" pitchFamily="34" charset="0"/>
              </a:rPr>
              <a:t>(</a:t>
            </a:r>
            <a:r>
              <a:rPr lang="en-US" sz="2000" b="1">
                <a:solidFill>
                  <a:srgbClr val="0000FF"/>
                </a:solidFill>
                <a:latin typeface="Arial" panose="020B0604020202020204" pitchFamily="34" charset="0"/>
                <a:cs typeface="Arial" panose="020B0604020202020204" pitchFamily="34" charset="0"/>
              </a:rPr>
              <a:t>tăng 04 chương, 95 điều so với Luật QLSD TSNN 2008)</a:t>
            </a:r>
          </a:p>
        </p:txBody>
      </p:sp>
    </p:spTree>
    <p:extLst>
      <p:ext uri="{BB962C8B-B14F-4D97-AF65-F5344CB8AC3E}">
        <p14:creationId xmlns:p14="http://schemas.microsoft.com/office/powerpoint/2010/main" val="3370013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400" b="1" smtClean="0">
                <a:solidFill>
                  <a:srgbClr val="FF0000"/>
                </a:solidFill>
                <a:latin typeface="Arial" panose="020B0604020202020204" pitchFamily="34" charset="0"/>
                <a:cs typeface="Arial" panose="020B0604020202020204" pitchFamily="34" charset="0"/>
              </a:rPr>
              <a:t>C</a:t>
            </a:r>
            <a:r>
              <a:rPr lang="en-US" sz="2400" b="1" smtClean="0">
                <a:solidFill>
                  <a:srgbClr val="FF0000"/>
                </a:solidFill>
                <a:latin typeface="Arial" panose="020B0604020202020204" pitchFamily="34" charset="0"/>
                <a:cs typeface="Arial" panose="020B0604020202020204" pitchFamily="34" charset="0"/>
              </a:rPr>
              <a:t>HƯƠNG I. NHỮNG QUY ĐỊNH CHUNG</a:t>
            </a:r>
            <a:endParaRPr lang="en-US" sz="24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Wingdings" panose="05000000000000000000" pitchFamily="2" charset="2"/>
              <a:buChar char="v"/>
              <a:defRPr/>
            </a:pPr>
            <a:r>
              <a:rPr lang="en-US" sz="2400" b="1" kern="0" smtClean="0">
                <a:solidFill>
                  <a:srgbClr val="FF0066"/>
                </a:solidFill>
                <a:latin typeface="Arial" charset="0"/>
              </a:rPr>
              <a:t>Điều 1. </a:t>
            </a:r>
            <a:r>
              <a:rPr lang="en-US" sz="2400" b="1" kern="0">
                <a:solidFill>
                  <a:srgbClr val="FF0066"/>
                </a:solidFill>
                <a:latin typeface="Arial" charset="0"/>
              </a:rPr>
              <a:t>Phạm vi điều </a:t>
            </a:r>
            <a:r>
              <a:rPr lang="en-US" sz="2400" b="1" kern="0" smtClean="0">
                <a:solidFill>
                  <a:srgbClr val="FF0066"/>
                </a:solidFill>
                <a:latin typeface="Arial" charset="0"/>
              </a:rPr>
              <a:t>chỉnh</a:t>
            </a:r>
          </a:p>
          <a:p>
            <a:pPr marL="565150" indent="0" algn="just" eaLnBrk="1" hangingPunct="1">
              <a:lnSpc>
                <a:spcPct val="114000"/>
              </a:lnSpc>
              <a:spcBef>
                <a:spcPts val="1200"/>
              </a:spcBef>
              <a:spcAft>
                <a:spcPts val="0"/>
              </a:spcAft>
              <a:buClr>
                <a:srgbClr val="FF0000"/>
              </a:buClr>
              <a:buNone/>
              <a:defRPr/>
            </a:pPr>
            <a:r>
              <a:rPr lang="en-US" sz="2400" b="1" kern="0" smtClean="0">
                <a:solidFill>
                  <a:srgbClr val="0000FF"/>
                </a:solidFill>
                <a:latin typeface="Arial" charset="0"/>
              </a:rPr>
              <a:t>Luật </a:t>
            </a:r>
            <a:r>
              <a:rPr lang="en-US" sz="2400" b="1" kern="0">
                <a:solidFill>
                  <a:srgbClr val="0000FF"/>
                </a:solidFill>
                <a:latin typeface="Arial" charset="0"/>
              </a:rPr>
              <a:t>này quy định về quản lý nhà nước đối với tài sản công; chế độ quản lý, sử dụng tài sản công; quyền và nghĩa vụ của các cơ quan, tổ chức, đơn vị, cá nhân trong việc quản lý, sử dụng tài sản </a:t>
            </a:r>
            <a:r>
              <a:rPr lang="en-US" sz="2400" b="1" kern="0" smtClean="0">
                <a:solidFill>
                  <a:srgbClr val="0000FF"/>
                </a:solidFill>
                <a:latin typeface="Arial" charset="0"/>
              </a:rPr>
              <a:t>công.</a:t>
            </a:r>
          </a:p>
          <a:p>
            <a:pPr marL="565150" indent="0" algn="just" eaLnBrk="1" hangingPunct="1">
              <a:lnSpc>
                <a:spcPct val="114000"/>
              </a:lnSpc>
              <a:spcBef>
                <a:spcPts val="1200"/>
              </a:spcBef>
              <a:spcAft>
                <a:spcPts val="0"/>
              </a:spcAft>
              <a:buClr>
                <a:srgbClr val="FF0000"/>
              </a:buClr>
              <a:buNone/>
              <a:defRPr/>
            </a:pPr>
            <a:r>
              <a:rPr lang="en-US" sz="2400" b="1" kern="0" smtClean="0">
                <a:solidFill>
                  <a:srgbClr val="0000FF"/>
                </a:solidFill>
                <a:latin typeface="Arial" charset="0"/>
              </a:rPr>
              <a:t>Đối </a:t>
            </a:r>
            <a:r>
              <a:rPr lang="en-US" sz="2400" b="1" kern="0">
                <a:solidFill>
                  <a:srgbClr val="0000FF"/>
                </a:solidFill>
                <a:latin typeface="Arial" charset="0"/>
              </a:rPr>
              <a:t>với tài sản công là tiền thuộc ngân sách nhà nước, các quỹ tài chính nhà nước ngoài ngân sách, dự trữ ngoại hối nhà nước được quản lý, sử dụng theo quy định của pháp luật có liên quan.</a:t>
            </a:r>
          </a:p>
          <a:p>
            <a:pPr marL="565150" indent="0" algn="just" eaLnBrk="1" hangingPunct="1">
              <a:lnSpc>
                <a:spcPct val="114000"/>
              </a:lnSpc>
              <a:spcBef>
                <a:spcPts val="1200"/>
              </a:spcBef>
              <a:spcAft>
                <a:spcPts val="0"/>
              </a:spcAft>
              <a:buClr>
                <a:srgbClr val="FF0000"/>
              </a:buClr>
              <a:buNone/>
              <a:defRPr/>
            </a:pPr>
            <a:endParaRPr lang="en-US" sz="2400" b="1" kern="0" smtClean="0">
              <a:solidFill>
                <a:srgbClr val="0000FF"/>
              </a:solidFill>
              <a:latin typeface="Arial" charset="0"/>
            </a:endParaRPr>
          </a:p>
        </p:txBody>
      </p:sp>
    </p:spTree>
    <p:extLst>
      <p:ext uri="{BB962C8B-B14F-4D97-AF65-F5344CB8AC3E}">
        <p14:creationId xmlns:p14="http://schemas.microsoft.com/office/powerpoint/2010/main" val="1055218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10000"/>
              </a:lnSpc>
              <a:spcBef>
                <a:spcPts val="600"/>
              </a:spcBef>
            </a:pPr>
            <a:r>
              <a:rPr lang="vi-VN" sz="2400" b="1" smtClean="0">
                <a:solidFill>
                  <a:srgbClr val="FF0000"/>
                </a:solidFill>
                <a:latin typeface="Arial" panose="020B0604020202020204" pitchFamily="34" charset="0"/>
                <a:cs typeface="Arial" panose="020B0604020202020204" pitchFamily="34" charset="0"/>
              </a:rPr>
              <a:t>C</a:t>
            </a:r>
            <a:r>
              <a:rPr lang="en-US" sz="2400" b="1" smtClean="0">
                <a:solidFill>
                  <a:srgbClr val="FF0000"/>
                </a:solidFill>
                <a:latin typeface="Arial" panose="020B0604020202020204" pitchFamily="34" charset="0"/>
                <a:cs typeface="Arial" panose="020B0604020202020204" pitchFamily="34" charset="0"/>
              </a:rPr>
              <a:t>HƯƠNG I. NHỮNG QUY ĐỊNH CHUNG</a:t>
            </a:r>
            <a:endParaRPr lang="en-US" sz="2400" b="1">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a:extLst/>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Wingdings" panose="05000000000000000000" pitchFamily="2" charset="2"/>
              <a:buChar char="v"/>
              <a:defRPr/>
            </a:pPr>
            <a:r>
              <a:rPr lang="nl-NL" sz="2400" b="1" kern="0" smtClean="0">
                <a:solidFill>
                  <a:srgbClr val="FF0066"/>
                </a:solidFill>
                <a:latin typeface="Arial" charset="0"/>
              </a:rPr>
              <a:t>Điều </a:t>
            </a:r>
            <a:r>
              <a:rPr lang="nl-NL" sz="2400" b="1" kern="0">
                <a:solidFill>
                  <a:srgbClr val="FF0066"/>
                </a:solidFill>
                <a:latin typeface="Arial" charset="0"/>
              </a:rPr>
              <a:t>2. Đối tượng áp dụng</a:t>
            </a:r>
          </a:p>
          <a:p>
            <a:pPr indent="-457200" algn="just" eaLnBrk="1" hangingPunct="1">
              <a:lnSpc>
                <a:spcPct val="114000"/>
              </a:lnSpc>
              <a:spcBef>
                <a:spcPts val="1200"/>
              </a:spcBef>
              <a:spcAft>
                <a:spcPts val="0"/>
              </a:spcAft>
              <a:buClr>
                <a:srgbClr val="FF0000"/>
              </a:buClr>
              <a:buFont typeface="+mj-lt"/>
              <a:buAutoNum type="arabicPeriod"/>
              <a:defRPr/>
            </a:pPr>
            <a:r>
              <a:rPr lang="nl-NL" sz="2400" b="1" kern="0" smtClean="0">
                <a:solidFill>
                  <a:srgbClr val="0000FF"/>
                </a:solidFill>
                <a:latin typeface="Arial" charset="0"/>
              </a:rPr>
              <a:t>Cơ </a:t>
            </a:r>
            <a:r>
              <a:rPr lang="nl-NL" sz="2400" b="1" kern="0">
                <a:solidFill>
                  <a:srgbClr val="0000FF"/>
                </a:solidFill>
                <a:latin typeface="Arial" charset="0"/>
              </a:rPr>
              <a:t>quan nhà </a:t>
            </a:r>
            <a:r>
              <a:rPr lang="nl-NL" sz="2400" b="1" kern="0" smtClean="0">
                <a:solidFill>
                  <a:srgbClr val="0000FF"/>
                </a:solidFill>
                <a:latin typeface="Arial" charset="0"/>
              </a:rPr>
              <a:t>nước.</a:t>
            </a:r>
          </a:p>
          <a:p>
            <a:pPr indent="-457200" algn="just" eaLnBrk="1" hangingPunct="1">
              <a:lnSpc>
                <a:spcPct val="114000"/>
              </a:lnSpc>
              <a:spcBef>
                <a:spcPts val="1200"/>
              </a:spcBef>
              <a:spcAft>
                <a:spcPts val="0"/>
              </a:spcAft>
              <a:buClr>
                <a:srgbClr val="FF0000"/>
              </a:buClr>
              <a:buFont typeface="+mj-lt"/>
              <a:buAutoNum type="arabicPeriod"/>
              <a:defRPr/>
            </a:pPr>
            <a:r>
              <a:rPr lang="nl-NL" sz="2400" b="1" kern="0" smtClean="0">
                <a:solidFill>
                  <a:srgbClr val="0000FF"/>
                </a:solidFill>
                <a:latin typeface="Arial" charset="0"/>
              </a:rPr>
              <a:t>Đơn </a:t>
            </a:r>
            <a:r>
              <a:rPr lang="nl-NL" sz="2400" b="1" kern="0">
                <a:solidFill>
                  <a:srgbClr val="0000FF"/>
                </a:solidFill>
                <a:latin typeface="Arial" charset="0"/>
              </a:rPr>
              <a:t>vị lực lượng vũ trang nhân </a:t>
            </a:r>
            <a:r>
              <a:rPr lang="nl-NL" sz="2400" b="1" kern="0" smtClean="0">
                <a:solidFill>
                  <a:srgbClr val="0000FF"/>
                </a:solidFill>
                <a:latin typeface="Arial" charset="0"/>
              </a:rPr>
              <a:t>dân.</a:t>
            </a:r>
          </a:p>
          <a:p>
            <a:pPr indent="-457200" algn="just" eaLnBrk="1" hangingPunct="1">
              <a:lnSpc>
                <a:spcPct val="114000"/>
              </a:lnSpc>
              <a:spcBef>
                <a:spcPts val="1200"/>
              </a:spcBef>
              <a:spcAft>
                <a:spcPts val="0"/>
              </a:spcAft>
              <a:buClr>
                <a:srgbClr val="FF0000"/>
              </a:buClr>
              <a:buFont typeface="+mj-lt"/>
              <a:buAutoNum type="arabicPeriod"/>
              <a:defRPr/>
            </a:pPr>
            <a:r>
              <a:rPr lang="nl-NL" sz="2400" b="1" kern="0" smtClean="0">
                <a:solidFill>
                  <a:srgbClr val="0000FF"/>
                </a:solidFill>
                <a:latin typeface="Arial" charset="0"/>
              </a:rPr>
              <a:t>Đơn </a:t>
            </a:r>
            <a:r>
              <a:rPr lang="nl-NL" sz="2400" b="1" kern="0">
                <a:solidFill>
                  <a:srgbClr val="0000FF"/>
                </a:solidFill>
                <a:latin typeface="Arial" charset="0"/>
              </a:rPr>
              <a:t>vị sự nghiệp công </a:t>
            </a:r>
            <a:r>
              <a:rPr lang="nl-NL" sz="2400" b="1" kern="0" smtClean="0">
                <a:solidFill>
                  <a:srgbClr val="0000FF"/>
                </a:solidFill>
                <a:latin typeface="Arial" charset="0"/>
              </a:rPr>
              <a:t>lập.</a:t>
            </a:r>
          </a:p>
          <a:p>
            <a:pPr indent="-457200" algn="just" eaLnBrk="1" hangingPunct="1">
              <a:lnSpc>
                <a:spcPct val="114000"/>
              </a:lnSpc>
              <a:spcBef>
                <a:spcPts val="1200"/>
              </a:spcBef>
              <a:spcAft>
                <a:spcPts val="0"/>
              </a:spcAft>
              <a:buClr>
                <a:srgbClr val="FF0000"/>
              </a:buClr>
              <a:buFont typeface="+mj-lt"/>
              <a:buAutoNum type="arabicPeriod"/>
              <a:defRPr/>
            </a:pPr>
            <a:r>
              <a:rPr lang="nl-NL" sz="2400" b="1" kern="0" smtClean="0">
                <a:solidFill>
                  <a:srgbClr val="0000FF"/>
                </a:solidFill>
                <a:latin typeface="Arial" charset="0"/>
              </a:rPr>
              <a:t>Cơ </a:t>
            </a:r>
            <a:r>
              <a:rPr lang="nl-NL" sz="2400" b="1" kern="0">
                <a:solidFill>
                  <a:srgbClr val="0000FF"/>
                </a:solidFill>
                <a:latin typeface="Arial" charset="0"/>
              </a:rPr>
              <a:t>quan Đảng Cộng sản Việt </a:t>
            </a:r>
            <a:r>
              <a:rPr lang="nl-NL" sz="2400" b="1" kern="0" smtClean="0">
                <a:solidFill>
                  <a:srgbClr val="0000FF"/>
                </a:solidFill>
                <a:latin typeface="Arial" charset="0"/>
              </a:rPr>
              <a:t>Nam.</a:t>
            </a:r>
          </a:p>
          <a:p>
            <a:pPr indent="-457200" algn="just" eaLnBrk="1" hangingPunct="1">
              <a:lnSpc>
                <a:spcPct val="114000"/>
              </a:lnSpc>
              <a:spcBef>
                <a:spcPts val="1200"/>
              </a:spcBef>
              <a:spcAft>
                <a:spcPts val="0"/>
              </a:spcAft>
              <a:buClr>
                <a:srgbClr val="FF0000"/>
              </a:buClr>
              <a:buFont typeface="+mj-lt"/>
              <a:buAutoNum type="arabicPeriod"/>
              <a:defRPr/>
            </a:pPr>
            <a:r>
              <a:rPr lang="nl-NL" sz="2400" b="1" kern="0" smtClean="0">
                <a:solidFill>
                  <a:srgbClr val="0000FF"/>
                </a:solidFill>
                <a:latin typeface="Arial" charset="0"/>
              </a:rPr>
              <a:t>Tổ </a:t>
            </a:r>
            <a:r>
              <a:rPr lang="nl-NL" sz="2400" b="1" kern="0">
                <a:solidFill>
                  <a:srgbClr val="0000FF"/>
                </a:solidFill>
                <a:latin typeface="Arial" charset="0"/>
              </a:rPr>
              <a:t>chức chính trị - xã hội; tổ chức chính trị xã hội - nghề nghiệp; tổ chức xã hội, tổ chức xã hội - nghề nghiệp, tổ chức khác được thành lập theo quy định của pháp luật về hội</a:t>
            </a:r>
            <a:r>
              <a:rPr lang="vi-VN" sz="2400" b="1" kern="0" smtClean="0">
                <a:solidFill>
                  <a:srgbClr val="0000FF"/>
                </a:solidFill>
                <a:latin typeface="Arial" charset="0"/>
              </a:rPr>
              <a:t>.</a:t>
            </a:r>
            <a:endParaRPr lang="en-US" sz="2400" b="1" kern="0" smtClean="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mj-lt"/>
              <a:buAutoNum type="arabicPeriod"/>
              <a:defRPr/>
            </a:pPr>
            <a:r>
              <a:rPr lang="vi-VN" sz="2400" b="1" kern="0" smtClean="0">
                <a:solidFill>
                  <a:srgbClr val="0000FF"/>
                </a:solidFill>
                <a:latin typeface="Arial" charset="0"/>
              </a:rPr>
              <a:t>Doanh </a:t>
            </a:r>
            <a:r>
              <a:rPr lang="vi-VN" sz="2400" b="1" kern="0">
                <a:solidFill>
                  <a:srgbClr val="0000FF"/>
                </a:solidFill>
                <a:latin typeface="Arial" charset="0"/>
              </a:rPr>
              <a:t>nghiệp, tổ chức, cá nhân khác có liên quan đến quản lý, sử dụng tài sản công.</a:t>
            </a:r>
            <a:endParaRPr lang="en-US" sz="2400" b="1" kern="0">
              <a:solidFill>
                <a:srgbClr val="0000FF"/>
              </a:solidFill>
              <a:latin typeface="Arial" charset="0"/>
            </a:endParaRPr>
          </a:p>
          <a:p>
            <a:pPr marL="565150" indent="0" algn="just" eaLnBrk="1" hangingPunct="1">
              <a:lnSpc>
                <a:spcPct val="114000"/>
              </a:lnSpc>
              <a:spcBef>
                <a:spcPts val="1200"/>
              </a:spcBef>
              <a:spcAft>
                <a:spcPts val="0"/>
              </a:spcAft>
              <a:buClr>
                <a:srgbClr val="FF0000"/>
              </a:buClr>
              <a:buNone/>
              <a:defRPr/>
            </a:pPr>
            <a:endParaRPr lang="en-US" sz="2400" b="1" kern="0">
              <a:solidFill>
                <a:srgbClr val="0000FF"/>
              </a:solidFill>
              <a:latin typeface="Arial" charset="0"/>
            </a:endParaRPr>
          </a:p>
        </p:txBody>
      </p:sp>
    </p:spTree>
    <p:extLst>
      <p:ext uri="{BB962C8B-B14F-4D97-AF65-F5344CB8AC3E}">
        <p14:creationId xmlns:p14="http://schemas.microsoft.com/office/powerpoint/2010/main" val="3495455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txDef>
      <a:spPr bwMode="auto">
        <a:noFill/>
        <a:ln w="9525">
          <a:noFill/>
          <a:miter lim="800000"/>
          <a:headEnd/>
          <a:tailEnd/>
        </a:ln>
      </a:spPr>
      <a:bodyPr vert="horz" wrap="square" lIns="91440" tIns="45720" rIns="91440" bIns="45720" numCol="1" anchor="ctr" anchorCtr="0" compatLnSpc="1">
        <a:prstTxWarp prst="textNoShape">
          <a:avLst/>
        </a:prstTxWarp>
      </a:bodyPr>
      <a:lstStyle>
        <a:defPPr>
          <a:spcBef>
            <a:spcPct val="20000"/>
          </a:spcBef>
          <a:defRPr sz="3200" b="1" kern="0" smtClean="0">
            <a:solidFill>
              <a:srgbClr val="FF0000"/>
            </a:solidFill>
            <a:latin typeface="Arial" pitchFamily="34" charset="0"/>
            <a:ea typeface="+mj-ea"/>
            <a:cs typeface="Arial" pitchFamily="34" charset="0"/>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22735</TotalTime>
  <Words>6141</Words>
  <Application>Microsoft Office PowerPoint</Application>
  <PresentationFormat>On-screen Show (4:3)</PresentationFormat>
  <Paragraphs>264</Paragraphs>
  <Slides>44</Slides>
  <Notes>2</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Profile</vt:lpstr>
      <vt:lpstr>GIỚI THIỆU  LUẬT QUẢN LÝ, SỬ DỤNG  TÀI SẢN CÔNG NĂM 2017</vt:lpstr>
      <vt:lpstr>MỤC LỤC</vt:lpstr>
      <vt:lpstr>TÌNH HUỐNG</vt:lpstr>
      <vt:lpstr>CÂU HỎI TÌNH HUỐNG</vt:lpstr>
      <vt:lpstr>GIỚI THIỆU LUẬT QUẢN LÝ, SỬ DỤNG  TÀI SẢN CÔNG NĂM 2017</vt:lpstr>
      <vt:lpstr>SỰ CẦN THIẾT BAN HÀNH LUẬT</vt:lpstr>
      <vt:lpstr>BỐ CỤC CỦA LUẬT Luật gồm 10 chương với 134 điều (tăng 04 chương, 95 điều so với Luật QLSD TSNN 2008)</vt:lpstr>
      <vt:lpstr>CHƯƠNG I. NHỮNG QUY ĐỊNH CHUNG</vt:lpstr>
      <vt:lpstr>CHƯƠNG I. NHỮNG QUY ĐỊNH CHUNG</vt:lpstr>
      <vt:lpstr>Điều 3. Giải thích từ ngữ</vt:lpstr>
      <vt:lpstr>Điều 3. Giải thích từ ngữ</vt:lpstr>
      <vt:lpstr>Điều 3. Giải thích từ ngữ</vt:lpstr>
      <vt:lpstr>Điều 3. Giải thích từ ngữ</vt:lpstr>
      <vt:lpstr>Điều 4. Phân loại tài sản công</vt:lpstr>
      <vt:lpstr>Điều 6. Nguyên tắc quản lý, sử dụng tài sản công</vt:lpstr>
      <vt:lpstr>Điều 6. Nguyên tắc quản lý, sử dụng tài sản công</vt:lpstr>
      <vt:lpstr>Điều 7. Hình thức khai thác nguồn lực tài chính  từ tài sản công</vt:lpstr>
      <vt:lpstr>Điều 10. Các hành vi bị nghiêm cấm trong quản lý,  sử dụng tài sản công</vt:lpstr>
      <vt:lpstr>Điều 10. Các hành vi bị nghiêm cấm trong quản lý,  sử dụng tài sản công</vt:lpstr>
      <vt:lpstr>Điều 11. Xử lý vi phạm pháp luật về quản lý, sử dụng  tài sản công</vt:lpstr>
      <vt:lpstr>CHƯƠNG II: NỘI DUNG QUẢN LÝ NHÀ NƯỚC VỀ TÀI SẢN CÔNG VÀ NHIỆM VỤ, QUYỀN HẠN CỦA CÁC CƠ QUAN NHÀ NƯỚC  ĐỐI VỚI TÀI SẢN CÔNG</vt:lpstr>
      <vt:lpstr>Điều 18. Nhiệm vụ, quyền hạn của UBND các cấp</vt:lpstr>
      <vt:lpstr>CHƯƠNG III: CHẾ ĐỘ QUẢN LÝ, SỬ DỤNG TÀI SẢN CÔNG  TẠI CƠ QUAN, TỔ CHỨC, ĐƠN VỊ</vt:lpstr>
      <vt:lpstr>Điều 20. Tài sản công tại cơ quan, tổ chức, đơn vị</vt:lpstr>
      <vt:lpstr>Điều 24. Tiêu chuẩn, định mức sử dụng tài sản công</vt:lpstr>
      <vt:lpstr>Mục 3. CHẾ ĐỘ QUẢN LÝ, SỬ DỤNG TÀI SẢN CÔNG  TẠI CƠ QUAN NHÀ NƯỚC</vt:lpstr>
      <vt:lpstr>Mục 3. CHẾ ĐỘ QUẢN LÝ, SỬ DỤNG TÀI SẢN CÔNG  TẠI CƠ QUAN NHÀ NƯỚC</vt:lpstr>
      <vt:lpstr>Điều 31. Mua sắm tài sản công phục vụ hoạt động  của cơ quan nhà nước</vt:lpstr>
      <vt:lpstr>Điều 33. Khoán kinh phí sử dụng tài sản công  tại cơ quan nhà nước</vt:lpstr>
      <vt:lpstr>Điều 37. Lập, quản lý hồ sơ về tài sản công  tại cơ quan nhà nước</vt:lpstr>
      <vt:lpstr>Điều 38. Thống kê, kế toán, kiểm kê, đánh giá lại,  báo cáo tài sản công tại CQNN</vt:lpstr>
      <vt:lpstr>Điều 38. Thống kê, kế toán, kiểm kê, đánh giá lại,  báo cáo tài sản công tại CQNN</vt:lpstr>
      <vt:lpstr>Điều 45. Thanh lý tài sản công tại cơ quan nhà nước</vt:lpstr>
      <vt:lpstr>Mục 4. CHẾ ĐỘ QUẢN LÝ, SỬ DỤNG TÀI SẢN CÔNG  TẠI ĐƠN VỊ SỰ NGHIỆP CÔNG LẬP</vt:lpstr>
      <vt:lpstr>Điều 54. Sử dụng, quản lý vận hành tài sản công  tại đơn vị sự nghiệp công lập</vt:lpstr>
      <vt:lpstr>Điều 54. Sử dụng, quản lý vận hành tài sản công  tại đơn vị sự nghiệp công lập</vt:lpstr>
      <vt:lpstr>Mục 4. CHẾ ĐỘ QUẢN LÝ, SỬ DỤNG TÀI SẢN CÔNG  TẠI ĐƠN VỊ SỰ NGHIỆP CÔNG LẬP</vt:lpstr>
      <vt:lpstr>Điều 59. Thống kê, kế toán, kiểm kê, đánh giá lại, báo cáo tài sản công tại đơn vị sự nghiệp công lập</vt:lpstr>
      <vt:lpstr>Điều 60. Bảo dưỡng, sửa chữa tài sản công tại  đơn vị sự nghiệp công lập</vt:lpstr>
      <vt:lpstr>Điều 61. Khấu hao và hao mòn tài sản cố định tại  đơn vị sự nghiệp công lập</vt:lpstr>
      <vt:lpstr>Chương VIII: HỆ THỐNG THÔNG TIN VỀ TÀI SẢN CÔNG VÀ CƠ SỞ DỮ LIỆU QUỐC GIA VỀ TÀI SẢN CÔNG</vt:lpstr>
      <vt:lpstr>Chương VIII: HỆ THỐNG THÔNG TIN VỀ TÀI SẢN CÔNG VÀ CƠ SỞ DỮ LIỆU QUỐC GIA VỀ TÀI SẢN CÔNG</vt:lpstr>
      <vt:lpstr>Văn bản liên quan</vt:lpstr>
      <vt:lpstr>PowerPoint Presentation</vt:lpstr>
    </vt:vector>
  </TitlesOfParts>
  <Company>So Giao duc va Dao tao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 huan e-mail, QLVB</dc:title>
  <dc:creator>LeNguyenMinhNgoc</dc:creator>
  <cp:lastModifiedBy>Huynh Nguyet Thao</cp:lastModifiedBy>
  <cp:revision>2303</cp:revision>
  <cp:lastPrinted>2017-10-09T03:25:03Z</cp:lastPrinted>
  <dcterms:created xsi:type="dcterms:W3CDTF">2006-08-23T15:52:09Z</dcterms:created>
  <dcterms:modified xsi:type="dcterms:W3CDTF">2018-03-28T19:15:20Z</dcterms:modified>
</cp:coreProperties>
</file>